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24" r:id="rId4"/>
    <p:sldId id="325" r:id="rId5"/>
    <p:sldId id="281" r:id="rId6"/>
    <p:sldId id="257" r:id="rId7"/>
    <p:sldId id="258" r:id="rId8"/>
    <p:sldId id="314" r:id="rId9"/>
    <p:sldId id="316" r:id="rId10"/>
    <p:sldId id="289" r:id="rId11"/>
    <p:sldId id="348" r:id="rId12"/>
    <p:sldId id="320" r:id="rId13"/>
    <p:sldId id="318" r:id="rId14"/>
    <p:sldId id="317" r:id="rId15"/>
    <p:sldId id="263" r:id="rId16"/>
    <p:sldId id="265" r:id="rId17"/>
    <p:sldId id="345" r:id="rId18"/>
    <p:sldId id="323" r:id="rId19"/>
    <p:sldId id="259" r:id="rId20"/>
    <p:sldId id="262" r:id="rId21"/>
    <p:sldId id="260" r:id="rId22"/>
    <p:sldId id="261" r:id="rId23"/>
    <p:sldId id="321" r:id="rId24"/>
    <p:sldId id="292" r:id="rId25"/>
    <p:sldId id="302" r:id="rId26"/>
    <p:sldId id="279" r:id="rId27"/>
    <p:sldId id="287" r:id="rId28"/>
    <p:sldId id="303" r:id="rId29"/>
    <p:sldId id="326" r:id="rId30"/>
    <p:sldId id="340" r:id="rId31"/>
    <p:sldId id="341" r:id="rId32"/>
    <p:sldId id="338" r:id="rId33"/>
    <p:sldId id="334" r:id="rId34"/>
    <p:sldId id="280" r:id="rId35"/>
    <p:sldId id="276" r:id="rId36"/>
    <p:sldId id="275" r:id="rId37"/>
    <p:sldId id="329" r:id="rId38"/>
    <p:sldId id="294" r:id="rId39"/>
    <p:sldId id="330" r:id="rId40"/>
    <p:sldId id="331" r:id="rId41"/>
    <p:sldId id="344" r:id="rId42"/>
    <p:sldId id="319" r:id="rId43"/>
    <p:sldId id="343" r:id="rId44"/>
    <p:sldId id="322" r:id="rId45"/>
    <p:sldId id="269" r:id="rId46"/>
    <p:sldId id="295" r:id="rId47"/>
    <p:sldId id="301" r:id="rId48"/>
    <p:sldId id="296" r:id="rId49"/>
    <p:sldId id="293" r:id="rId50"/>
    <p:sldId id="298" r:id="rId51"/>
    <p:sldId id="299" r:id="rId52"/>
    <p:sldId id="297" r:id="rId53"/>
    <p:sldId id="290" r:id="rId54"/>
    <p:sldId id="282" r:id="rId55"/>
    <p:sldId id="306" r:id="rId56"/>
    <p:sldId id="271" r:id="rId57"/>
    <p:sldId id="307" r:id="rId58"/>
    <p:sldId id="273" r:id="rId59"/>
    <p:sldId id="335" r:id="rId60"/>
    <p:sldId id="336" r:id="rId61"/>
    <p:sldId id="337" r:id="rId62"/>
    <p:sldId id="347" r:id="rId63"/>
    <p:sldId id="291" r:id="rId64"/>
    <p:sldId id="283" r:id="rId65"/>
    <p:sldId id="327"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D5E7"/>
    <a:srgbClr val="0000CC"/>
    <a:srgbClr val="137D01"/>
    <a:srgbClr val="ECA8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9" autoAdjust="0"/>
  </p:normalViewPr>
  <p:slideViewPr>
    <p:cSldViewPr>
      <p:cViewPr>
        <p:scale>
          <a:sx n="66" d="100"/>
          <a:sy n="66" d="100"/>
        </p:scale>
        <p:origin x="-1290" y="-306"/>
      </p:cViewPr>
      <p:guideLst>
        <p:guide orient="horz" pos="2160"/>
        <p:guide pos="2880"/>
      </p:guideLst>
    </p:cSldViewPr>
  </p:slideViewPr>
  <p:notesTextViewPr>
    <p:cViewPr>
      <p:scale>
        <a:sx n="1" d="1"/>
        <a:sy n="1" d="1"/>
      </p:scale>
      <p:origin x="0" y="0"/>
    </p:cViewPr>
  </p:notesTextViewPr>
  <p:sorterViewPr>
    <p:cViewPr>
      <p:scale>
        <a:sx n="100" d="100"/>
        <a:sy n="100" d="100"/>
      </p:scale>
      <p:origin x="0" y="133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3969894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3200557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83449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394126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845978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250280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21150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1158800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108613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245306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A7CD6-85CC-4446-A889-FEEE5D07A302}" type="datetimeFigureOut">
              <a:rPr lang="en-US" smtClean="0"/>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9B0CAA-8CE0-48CC-AB1C-5278AAE32F7A}" type="slidenum">
              <a:rPr lang="en-US" smtClean="0"/>
              <a:t>‹#›</a:t>
            </a:fld>
            <a:endParaRPr lang="en-US" dirty="0"/>
          </a:p>
        </p:txBody>
      </p:sp>
    </p:spTree>
    <p:extLst>
      <p:ext uri="{BB962C8B-B14F-4D97-AF65-F5344CB8AC3E}">
        <p14:creationId xmlns:p14="http://schemas.microsoft.com/office/powerpoint/2010/main" val="3194086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A7CD6-85CC-4446-A889-FEEE5D07A302}" type="datetimeFigureOut">
              <a:rPr lang="en-US" smtClean="0"/>
              <a:t>10/7/2016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B0CAA-8CE0-48CC-AB1C-5278AAE32F7A}" type="slidenum">
              <a:rPr lang="en-US" smtClean="0"/>
              <a:t>‹#›</a:t>
            </a:fld>
            <a:endParaRPr lang="en-US" dirty="0"/>
          </a:p>
        </p:txBody>
      </p:sp>
    </p:spTree>
    <p:extLst>
      <p:ext uri="{BB962C8B-B14F-4D97-AF65-F5344CB8AC3E}">
        <p14:creationId xmlns:p14="http://schemas.microsoft.com/office/powerpoint/2010/main" val="2256648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6.wdp"/><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ieldturf.com/en/innovation/research-and-studies" TargetMode="External"/><Relationship Id="rId2" Type="http://schemas.openxmlformats.org/officeDocument/2006/relationships/hyperlink" Target="http://www.epa.gov/nerl/download_files/documents/tire_crumbs.pd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ieldturf.com/media/BAhbBlsHOgZmSSIuMjAxMi8wOC8wMS8yMi8yNS81My81NTAvbnlzZGVjX3JlcG9ydC5wZGYGOgZFVA/nysdec-report.pdf" TargetMode="External"/><Relationship Id="rId2" Type="http://schemas.openxmlformats.org/officeDocument/2006/relationships/hyperlink" Target="http://www.fieldturf.com/media/BAhbBlsHOgZmSSIxMjAxMi8wOC8wMS8yMi8yNS81OS82NjIvOV9TeW5fdHVyZl9zdHVkeS5wZGYGOgZFVA/9_Syn_turf_study.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fieldturf.com/media/BAhbBlsHOgZmSSJeMjAxMi8wOC8wMS8yMi8yNy8xNC83MTIvQ0FfT0VISEFfbGl0cmV2aWV3X3JlX2Fpcl9xdWFsaXR5X2FuZF9zdGFwaF9GVUxMX1JQVF8xMF8xOV8wOS5wZGYGOgZFVA/CA_OEHHA_litreview_re_air_quality_and_staph_FULL_RPT_10-19-09.pdf" TargetMode="External"/><Relationship Id="rId2" Type="http://schemas.openxmlformats.org/officeDocument/2006/relationships/hyperlink" Target="http://www.fieldturf.com/media/BAhbBlsHOgZmSSI+MjAxMi8wOC8wMS8yMi8yNi8wMC84MTQvQ1BTQ19HdWlkYW5jZV9vbl9MZWFkXzdfMzBfMDgucGRmBjoGRVQ/CPSC_Guidance_on_Lead_7-30-08.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fieldturf.com/media/BAhbBlsHOgZmSSI1MjAxMi8wOC8wMS8yMi8yNy80Ni82ODMvQ29sbGVnZV9TYWZldHlfU3R1ZHkucGRmBjoGRVQ/College_Safety_Study.pdf" TargetMode="External"/><Relationship Id="rId2" Type="http://schemas.openxmlformats.org/officeDocument/2006/relationships/hyperlink" Target="http://www.fieldturf.com/media/BAhbBlsHOgZmSSIwMjAxMi8wOC8wMS8yMi8yNS81Ni83MDAvQmFybmhpbGxfMjAwNF8xLnBkZgY6BkVU/Barnhill_2004_1.pdf"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29.jpeg"/><Relationship Id="rId5" Type="http://schemas.microsoft.com/office/2007/relationships/hdphoto" Target="../media/hdphoto10.wdp"/><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933" y="3657600"/>
            <a:ext cx="7772400" cy="1200150"/>
          </a:xfrm>
        </p:spPr>
        <p:txBody>
          <a:bodyPr>
            <a:normAutofit fontScale="90000"/>
          </a:bodyPr>
          <a:lstStyle/>
          <a:p>
            <a:r>
              <a:rPr lang="en-US" b="1" dirty="0" smtClean="0"/>
              <a:t>Town of Chester Proposed Purchase</a:t>
            </a:r>
            <a:endParaRPr lang="en-US" b="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b="28821"/>
          <a:stretch/>
        </p:blipFill>
        <p:spPr>
          <a:xfrm>
            <a:off x="1600199" y="1371600"/>
            <a:ext cx="5991867" cy="2095500"/>
          </a:xfrm>
          <a:prstGeom prst="rect">
            <a:avLst/>
          </a:prstGeom>
        </p:spPr>
      </p:pic>
    </p:spTree>
    <p:extLst>
      <p:ext uri="{BB962C8B-B14F-4D97-AF65-F5344CB8AC3E}">
        <p14:creationId xmlns:p14="http://schemas.microsoft.com/office/powerpoint/2010/main" val="3591449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b="1" dirty="0" smtClean="0"/>
              <a:t>THE ROCK HISTORY</a:t>
            </a:r>
            <a:endParaRPr lang="en-US" b="1" dirty="0"/>
          </a:p>
        </p:txBody>
      </p:sp>
      <p:sp>
        <p:nvSpPr>
          <p:cNvPr id="3" name="Content Placeholder 2"/>
          <p:cNvSpPr>
            <a:spLocks noGrp="1"/>
          </p:cNvSpPr>
          <p:nvPr>
            <p:ph idx="1"/>
          </p:nvPr>
        </p:nvSpPr>
        <p:spPr>
          <a:xfrm>
            <a:off x="116114" y="990600"/>
            <a:ext cx="8991600" cy="1295400"/>
          </a:xfrm>
        </p:spPr>
        <p:txBody>
          <a:bodyPr>
            <a:normAutofit/>
          </a:bodyPr>
          <a:lstStyle/>
          <a:p>
            <a:pPr marL="0" indent="0">
              <a:buNone/>
            </a:pPr>
            <a:r>
              <a:rPr lang="en-US" dirty="0" smtClean="0"/>
              <a:t>Introduction, the owner and founder of Frozen Ropes</a:t>
            </a:r>
            <a:endParaRPr lang="en-US" sz="1400" dirty="0" smtClean="0"/>
          </a:p>
          <a:p>
            <a:pPr marL="457200" lvl="1" indent="0">
              <a:buNone/>
            </a:pPr>
            <a:endParaRPr lang="en-US" sz="1400" dirty="0" smtClean="0"/>
          </a:p>
          <a:p>
            <a:pPr marL="0" indent="0">
              <a:buNone/>
            </a:pPr>
            <a:endParaRPr lang="en-US" sz="1400" dirty="0" smtClean="0"/>
          </a:p>
          <a:p>
            <a:pPr marL="0"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17914"/>
            <a:ext cx="4785646" cy="478564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814285"/>
            <a:ext cx="3200400" cy="4785646"/>
          </a:xfrm>
          <a:prstGeom prst="rect">
            <a:avLst/>
          </a:prstGeom>
        </p:spPr>
      </p:pic>
    </p:spTree>
    <p:extLst>
      <p:ext uri="{BB962C8B-B14F-4D97-AF65-F5344CB8AC3E}">
        <p14:creationId xmlns:p14="http://schemas.microsoft.com/office/powerpoint/2010/main" val="1846688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Tony </a:t>
            </a:r>
            <a:r>
              <a:rPr lang="en-US" dirty="0" smtClean="0"/>
              <a:t>Abbatine</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marL="0" indent="0">
              <a:buNone/>
            </a:pPr>
            <a:r>
              <a:rPr lang="en-US" sz="2600" dirty="0" smtClean="0"/>
              <a:t>Tony’s vision of children’s services and dedication to help make dreams come true for kids simply had an opportunity to grow after running his Chester business for 22 years.</a:t>
            </a:r>
          </a:p>
          <a:p>
            <a:pPr marL="0" indent="0">
              <a:buNone/>
            </a:pPr>
            <a:endParaRPr lang="en-US" sz="2600" dirty="0" smtClean="0"/>
          </a:p>
          <a:p>
            <a:pPr marL="0" indent="0">
              <a:buNone/>
            </a:pPr>
            <a:r>
              <a:rPr lang="en-US" sz="2600" dirty="0" smtClean="0"/>
              <a:t>With his evolution, he hopes to pass the torch- so to speak, and watch the Town of Chester provide a facility to families where they can also enjoy enrichened lifestyles, things to do, and obtain personal growth. Residents of ALL ages can enjoy the multi-faceted amenities The Rock provides.</a:t>
            </a:r>
          </a:p>
          <a:p>
            <a:pPr marL="0" indent="0">
              <a:buNone/>
            </a:pPr>
            <a:endParaRPr lang="en-US" sz="2600" dirty="0"/>
          </a:p>
          <a:p>
            <a:pPr marL="0" indent="0">
              <a:buNone/>
            </a:pPr>
            <a:r>
              <a:rPr lang="en-US" sz="2600" dirty="0" smtClean="0"/>
              <a:t>Tony is invested in the Chester Community and has become part of many of your families.  Should the Town of Chester have the chance to take ownership of The Rock, Tony is committed to support all of their initiatives.</a:t>
            </a:r>
            <a:endParaRPr lang="en-US" sz="2600" dirty="0"/>
          </a:p>
        </p:txBody>
      </p:sp>
    </p:spTree>
    <p:extLst>
      <p:ext uri="{BB962C8B-B14F-4D97-AF65-F5344CB8AC3E}">
        <p14:creationId xmlns:p14="http://schemas.microsoft.com/office/powerpoint/2010/main" val="379625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HOW WAS THE ROCK BORN?</a:t>
            </a:r>
            <a:endParaRPr lang="en-US" b="1" dirty="0"/>
          </a:p>
        </p:txBody>
      </p:sp>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38698" t="39504" r="21434" b="26228"/>
          <a:stretch/>
        </p:blipFill>
        <p:spPr>
          <a:xfrm>
            <a:off x="152400" y="838200"/>
            <a:ext cx="8886461" cy="5728408"/>
          </a:xfrm>
        </p:spPr>
      </p:pic>
    </p:spTree>
    <p:extLst>
      <p:ext uri="{BB962C8B-B14F-4D97-AF65-F5344CB8AC3E}">
        <p14:creationId xmlns:p14="http://schemas.microsoft.com/office/powerpoint/2010/main" val="11762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23703" t="33155" r="19814" b="7832"/>
          <a:stretch/>
        </p:blipFill>
        <p:spPr>
          <a:xfrm>
            <a:off x="304800" y="152400"/>
            <a:ext cx="8424580" cy="6601097"/>
          </a:xfrm>
        </p:spPr>
      </p:pic>
    </p:spTree>
    <p:extLst>
      <p:ext uri="{BB962C8B-B14F-4D97-AF65-F5344CB8AC3E}">
        <p14:creationId xmlns:p14="http://schemas.microsoft.com/office/powerpoint/2010/main" val="1272703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676400" y="381000"/>
            <a:ext cx="6034617" cy="4525963"/>
          </a:xfr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605836" y="4472178"/>
            <a:ext cx="3113928" cy="2154838"/>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33399" y="4472178"/>
            <a:ext cx="3515473" cy="2157222"/>
          </a:xfrm>
          <a:prstGeom prst="rect">
            <a:avLst/>
          </a:prstGeom>
        </p:spPr>
      </p:pic>
    </p:spTree>
    <p:extLst>
      <p:ext uri="{BB962C8B-B14F-4D97-AF65-F5344CB8AC3E}">
        <p14:creationId xmlns:p14="http://schemas.microsoft.com/office/powerpoint/2010/main" val="2100196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ARTIFICIAL GRASS</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808594" cy="3253581"/>
          </a:xfrm>
        </p:spPr>
      </p:pic>
    </p:spTree>
    <p:extLst>
      <p:ext uri="{BB962C8B-B14F-4D97-AF65-F5344CB8AC3E}">
        <p14:creationId xmlns:p14="http://schemas.microsoft.com/office/powerpoint/2010/main" val="305552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 y="2463800"/>
            <a:ext cx="8686800" cy="3477875"/>
          </a:xfrm>
          <a:prstGeom prst="rect">
            <a:avLst/>
          </a:prstGeom>
        </p:spPr>
        <p:txBody>
          <a:bodyPr wrap="square">
            <a:spAutoFit/>
          </a:bodyPr>
          <a:lstStyle/>
          <a:p>
            <a:pPr fontAlgn="base"/>
            <a:r>
              <a:rPr lang="en-US" sz="2000" dirty="0"/>
              <a:t>The financial benefit to a FieldTurf field over natural grass is quite simple: The upfront cost is higher, but the cost savings over time make it a much more financially-sound decision.</a:t>
            </a:r>
          </a:p>
          <a:p>
            <a:pPr fontAlgn="base"/>
            <a:endParaRPr lang="en-US" sz="2000" dirty="0" smtClean="0"/>
          </a:p>
          <a:p>
            <a:pPr fontAlgn="base"/>
            <a:r>
              <a:rPr lang="en-US" sz="2000" dirty="0" smtClean="0"/>
              <a:t>With </a:t>
            </a:r>
            <a:r>
              <a:rPr lang="en-US" sz="2000" dirty="0"/>
              <a:t>a </a:t>
            </a:r>
            <a:r>
              <a:rPr lang="en-US" sz="2000" dirty="0"/>
              <a:t>FieldTurf</a:t>
            </a:r>
            <a:r>
              <a:rPr lang="en-US" sz="2000" dirty="0"/>
              <a:t> </a:t>
            </a:r>
            <a:r>
              <a:rPr lang="en-US" sz="2000" dirty="0" smtClean="0"/>
              <a:t>field:</a:t>
            </a:r>
          </a:p>
          <a:p>
            <a:pPr fontAlgn="base"/>
            <a:endParaRPr lang="en-US" sz="2000" dirty="0"/>
          </a:p>
          <a:p>
            <a:pPr marL="285750" indent="-285750" fontAlgn="base">
              <a:buFont typeface="Wingdings" panose="05000000000000000000" pitchFamily="2" charset="2"/>
              <a:buChar char="§"/>
            </a:pPr>
            <a:r>
              <a:rPr lang="en-US" sz="2000" dirty="0" smtClean="0"/>
              <a:t>Use</a:t>
            </a:r>
            <a:r>
              <a:rPr lang="en-US" sz="2000" dirty="0"/>
              <a:t> </a:t>
            </a:r>
            <a:r>
              <a:rPr lang="en-US" sz="2000" dirty="0" smtClean="0"/>
              <a:t>more </a:t>
            </a:r>
            <a:r>
              <a:rPr lang="en-US" sz="2000" dirty="0"/>
              <a:t>months out of the </a:t>
            </a:r>
            <a:r>
              <a:rPr lang="en-US" sz="2000" dirty="0" smtClean="0"/>
              <a:t>year</a:t>
            </a:r>
            <a:endParaRPr lang="en-US" sz="2000" dirty="0"/>
          </a:p>
          <a:p>
            <a:pPr marL="285750" indent="-285750" fontAlgn="base">
              <a:buFont typeface="Wingdings" panose="05000000000000000000" pitchFamily="2" charset="2"/>
              <a:buChar char="§"/>
            </a:pPr>
            <a:r>
              <a:rPr lang="en-US" sz="2000" dirty="0" smtClean="0"/>
              <a:t>Reduced maintenance requirements</a:t>
            </a:r>
            <a:endParaRPr lang="en-US" sz="2000" dirty="0"/>
          </a:p>
          <a:p>
            <a:pPr marL="285750" indent="-285750" fontAlgn="base">
              <a:buFont typeface="Wingdings" panose="05000000000000000000" pitchFamily="2" charset="2"/>
              <a:buChar char="§"/>
            </a:pPr>
            <a:r>
              <a:rPr lang="en-US" sz="2000" dirty="0"/>
              <a:t>Save on maintenance costs such as re-sodding, </a:t>
            </a:r>
            <a:r>
              <a:rPr lang="en-US" sz="2000" dirty="0" smtClean="0"/>
              <a:t>watering, fertilizing </a:t>
            </a:r>
            <a:r>
              <a:rPr lang="en-US" sz="2000" dirty="0"/>
              <a:t>and </a:t>
            </a:r>
            <a:r>
              <a:rPr lang="en-US" sz="2000" dirty="0" smtClean="0"/>
              <a:t>mowing</a:t>
            </a:r>
          </a:p>
          <a:p>
            <a:pPr marL="285750" indent="-285750" fontAlgn="base">
              <a:buFont typeface="Wingdings" panose="05000000000000000000" pitchFamily="2" charset="2"/>
              <a:buChar char="§"/>
            </a:pPr>
            <a:r>
              <a:rPr lang="en-US" sz="2000" dirty="0" smtClean="0"/>
              <a:t>Eliminate harmful </a:t>
            </a:r>
            <a:r>
              <a:rPr lang="en-US" sz="2000" dirty="0"/>
              <a:t>chemicals such as pesticides and </a:t>
            </a:r>
            <a:r>
              <a:rPr lang="en-US" sz="2000" dirty="0" smtClean="0"/>
              <a:t>herbicides</a:t>
            </a:r>
          </a:p>
          <a:p>
            <a:pPr marL="285750" indent="-285750" fontAlgn="base">
              <a:buFont typeface="Wingdings" panose="05000000000000000000" pitchFamily="2" charset="2"/>
              <a:buChar char="§"/>
            </a:pPr>
            <a:endParaRPr lang="en-US" sz="2000" dirty="0"/>
          </a:p>
        </p:txBody>
      </p:sp>
      <p:sp>
        <p:nvSpPr>
          <p:cNvPr id="14" name="Title 1"/>
          <p:cNvSpPr>
            <a:spLocks noGrp="1"/>
          </p:cNvSpPr>
          <p:nvPr>
            <p:ph type="title"/>
          </p:nvPr>
        </p:nvSpPr>
        <p:spPr>
          <a:xfrm>
            <a:off x="190500" y="609600"/>
            <a:ext cx="6172200" cy="1143000"/>
          </a:xfrm>
        </p:spPr>
        <p:txBody>
          <a:bodyPr/>
          <a:lstStyle/>
          <a:p>
            <a:r>
              <a:rPr lang="en-US" b="1" dirty="0" smtClean="0"/>
              <a:t>THE BENEFITS OF TURF</a:t>
            </a:r>
            <a:endParaRPr lang="en-US"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04800"/>
            <a:ext cx="2143125" cy="2133600"/>
          </a:xfrm>
          <a:prstGeom prst="rect">
            <a:avLst/>
          </a:prstGeom>
        </p:spPr>
      </p:pic>
    </p:spTree>
    <p:extLst>
      <p:ext uri="{BB962C8B-B14F-4D97-AF65-F5344CB8AC3E}">
        <p14:creationId xmlns:p14="http://schemas.microsoft.com/office/powerpoint/2010/main" val="498462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REPLACING WEAR &amp; TEAR</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1066800"/>
            <a:ext cx="3394472" cy="4525963"/>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3000" y="1066800"/>
            <a:ext cx="3394472" cy="4525963"/>
          </a:xfrm>
        </p:spPr>
      </p:pic>
      <p:sp>
        <p:nvSpPr>
          <p:cNvPr id="3" name="TextBox 2"/>
          <p:cNvSpPr txBox="1"/>
          <p:nvPr/>
        </p:nvSpPr>
        <p:spPr>
          <a:xfrm>
            <a:off x="381000" y="5715000"/>
            <a:ext cx="8305800" cy="923330"/>
          </a:xfrm>
          <a:prstGeom prst="rect">
            <a:avLst/>
          </a:prstGeom>
          <a:noFill/>
        </p:spPr>
        <p:txBody>
          <a:bodyPr wrap="square" rtlCol="0">
            <a:spAutoFit/>
          </a:bodyPr>
          <a:lstStyle/>
          <a:p>
            <a:pPr algn="ctr"/>
            <a:r>
              <a:rPr lang="en-US" dirty="0" smtClean="0"/>
              <a:t>More wear &amp; tear areas get replaced in PATCHES. The entire turf field does not need to be replaced.  All existing wear &amp; tear will be replaced with the purchase contract.  Existing warranty is transferable to new Owner.</a:t>
            </a:r>
            <a:endParaRPr lang="en-US" dirty="0"/>
          </a:p>
        </p:txBody>
      </p:sp>
    </p:spTree>
    <p:extLst>
      <p:ext uri="{BB962C8B-B14F-4D97-AF65-F5344CB8AC3E}">
        <p14:creationId xmlns:p14="http://schemas.microsoft.com/office/powerpoint/2010/main" val="1432497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 IT SAFE?</a:t>
            </a:r>
            <a:endParaRPr lang="en-US"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4374"/>
          <a:stretch/>
        </p:blipFill>
        <p:spPr>
          <a:xfrm>
            <a:off x="762000" y="1369112"/>
            <a:ext cx="8019343" cy="5031688"/>
          </a:xfrm>
        </p:spPr>
      </p:pic>
    </p:spTree>
    <p:extLst>
      <p:ext uri="{BB962C8B-B14F-4D97-AF65-F5344CB8AC3E}">
        <p14:creationId xmlns:p14="http://schemas.microsoft.com/office/powerpoint/2010/main" val="320225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050"/>
            <a:ext cx="8382000" cy="6356350"/>
          </a:xfrm>
        </p:spPr>
        <p:txBody>
          <a:bodyPr>
            <a:normAutofit fontScale="55000" lnSpcReduction="20000"/>
          </a:bodyPr>
          <a:lstStyle/>
          <a:p>
            <a:pPr marL="0" indent="0" fontAlgn="base">
              <a:buNone/>
            </a:pPr>
            <a:r>
              <a:rPr lang="en-US" sz="3800" b="1" cap="all" dirty="0"/>
              <a:t>RESEARCH AND STUDIES</a:t>
            </a:r>
          </a:p>
          <a:p>
            <a:pPr marL="0" indent="0" fontAlgn="base">
              <a:buNone/>
            </a:pPr>
            <a:r>
              <a:rPr lang="en-US" sz="3800" dirty="0"/>
              <a:t>The FieldTurf research resource center is designed to be the most comprehensive collection of documents available. In this section you will find valuable research and general documents pertaining to the safety and performance of artificial turf systems</a:t>
            </a:r>
            <a:r>
              <a:rPr lang="en-US" sz="3800" dirty="0" smtClean="0"/>
              <a:t>.</a:t>
            </a:r>
          </a:p>
          <a:p>
            <a:pPr marL="0" indent="0" fontAlgn="base">
              <a:buNone/>
            </a:pPr>
            <a:endParaRPr lang="en-US" sz="3800" dirty="0" smtClean="0"/>
          </a:p>
          <a:p>
            <a:pPr marL="0" indent="0" fontAlgn="base">
              <a:buNone/>
            </a:pPr>
            <a:endParaRPr lang="en-US" sz="3800" dirty="0"/>
          </a:p>
          <a:p>
            <a:pPr marL="0" indent="0" fontAlgn="base">
              <a:buNone/>
            </a:pPr>
            <a:r>
              <a:rPr lang="en-US" sz="3800" b="1" cap="all" dirty="0"/>
              <a:t>HEALTH AND ENVIRONMENT</a:t>
            </a:r>
          </a:p>
          <a:p>
            <a:pPr marL="0" indent="0" fontAlgn="base">
              <a:buNone/>
            </a:pPr>
            <a:r>
              <a:rPr lang="en-US" sz="3800" u="sng" dirty="0">
                <a:hlinkClick r:id="rId2"/>
              </a:rPr>
              <a:t>A Scoping-Level Field Monitoring Study of Synthetic Turf Fields and Playgrounds</a:t>
            </a:r>
            <a:r>
              <a:rPr lang="en-US" sz="3800" dirty="0"/>
              <a:t/>
            </a:r>
            <a:br>
              <a:rPr lang="en-US" sz="3800" dirty="0"/>
            </a:br>
            <a:r>
              <a:rPr lang="en-US" sz="3800" dirty="0"/>
              <a:t>Prepared by the National Exposure Research Laboratory Office of Research and Development U.S. Environmental Protection Agency with contributions from the Agency’s Tire Crumb Science Workgroup</a:t>
            </a:r>
          </a:p>
          <a:p>
            <a:pPr marL="0" indent="0" fontAlgn="base">
              <a:buNone/>
            </a:pPr>
            <a:r>
              <a:rPr lang="en-US" sz="3800" dirty="0"/>
              <a:t>Summary: All VOCs were measured at extremely low concentrations that are typical of ambient air concentrations. The average extractable lead concentrations for turf blade, tire crumb infill, and tire crumb rubber were low. Although there are no standards for Pb in recycled tire material or synthetic turf, average concentrations were well below the EPA standard for lead in soil (400 ppm). On average, concentrations of components monitored in this study were below levels of concern.</a:t>
            </a:r>
          </a:p>
          <a:p>
            <a:pPr marL="0" indent="0">
              <a:buNone/>
            </a:pPr>
            <a:r>
              <a:rPr lang="en-US" dirty="0">
                <a:hlinkClick r:id="rId3"/>
              </a:rPr>
              <a:t/>
            </a:r>
            <a:br>
              <a:rPr lang="en-US" dirty="0">
                <a:hlinkClick r:id="rId3"/>
              </a:rPr>
            </a:br>
            <a:endParaRPr lang="en-US" dirty="0"/>
          </a:p>
        </p:txBody>
      </p:sp>
    </p:spTree>
    <p:extLst>
      <p:ext uri="{BB962C8B-B14F-4D97-AF65-F5344CB8AC3E}">
        <p14:creationId xmlns:p14="http://schemas.microsoft.com/office/powerpoint/2010/main" val="697730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3048000"/>
          </a:xfrm>
        </p:spPr>
        <p:txBody>
          <a:bodyPr>
            <a:normAutofit/>
          </a:bodyPr>
          <a:lstStyle/>
          <a:p>
            <a:pPr marL="0" indent="0" algn="ctr">
              <a:buNone/>
            </a:pPr>
            <a:r>
              <a:rPr lang="en-US" dirty="0" smtClean="0"/>
              <a:t>Thank you for allowing this process to be</a:t>
            </a:r>
          </a:p>
          <a:p>
            <a:pPr marL="0" indent="0" algn="ctr">
              <a:buNone/>
            </a:pPr>
            <a:r>
              <a:rPr lang="en-US" dirty="0" smtClean="0"/>
              <a:t> OUR PROJECT. We have watched it evolve over the past couple of months since the </a:t>
            </a:r>
          </a:p>
          <a:p>
            <a:pPr marL="0" indent="0" algn="ctr">
              <a:buNone/>
            </a:pPr>
            <a:r>
              <a:rPr lang="en-US" dirty="0" smtClean="0"/>
              <a:t>opportunity first presented itself. </a:t>
            </a:r>
          </a:p>
          <a:p>
            <a:pPr marL="0" indent="0" algn="ctr">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81000"/>
            <a:ext cx="4648200" cy="2950453"/>
          </a:xfrm>
          <a:prstGeom prst="rect">
            <a:avLst/>
          </a:prstGeom>
        </p:spPr>
      </p:pic>
    </p:spTree>
    <p:extLst>
      <p:ext uri="{BB962C8B-B14F-4D97-AF65-F5344CB8AC3E}">
        <p14:creationId xmlns:p14="http://schemas.microsoft.com/office/powerpoint/2010/main" val="404963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457200"/>
            <a:ext cx="8458200" cy="5909310"/>
          </a:xfrm>
          <a:prstGeom prst="rect">
            <a:avLst/>
          </a:prstGeom>
        </p:spPr>
        <p:txBody>
          <a:bodyPr wrap="square">
            <a:spAutoFit/>
          </a:bodyPr>
          <a:lstStyle/>
          <a:p>
            <a:pPr fontAlgn="base"/>
            <a:r>
              <a:rPr lang="en-US" u="sng" dirty="0" smtClean="0">
                <a:hlinkClick r:id="rId2"/>
              </a:rPr>
              <a:t>Evaluation of the Environmental Effects of Synthetic Turf Athletic Fields</a:t>
            </a:r>
            <a:r>
              <a:rPr lang="en-US" dirty="0" smtClean="0"/>
              <a:t/>
            </a:r>
            <a:br>
              <a:rPr lang="en-US" dirty="0" smtClean="0"/>
            </a:br>
            <a:r>
              <a:rPr lang="en-US" dirty="0" smtClean="0"/>
              <a:t>Milone &amp; MacBroom Inc.</a:t>
            </a:r>
          </a:p>
          <a:p>
            <a:pPr fontAlgn="base"/>
            <a:r>
              <a:rPr lang="en-US" dirty="0" smtClean="0"/>
              <a:t>Summary: Analysis of the laboratory-based leaching potential of metals in accordance with acceptable EPA methods indicates that metals will leach from the crumb rubber but in concentrations that are within ranges that could be expected to leach from native soil. Lastly, it can be concluded that the use of crushed basaltic stone as a base material in the construction of the athletic fields has a neutralizing effect on precipitation.</a:t>
            </a:r>
          </a:p>
          <a:p>
            <a:pPr fontAlgn="base"/>
            <a:endParaRPr lang="en-US" dirty="0"/>
          </a:p>
          <a:p>
            <a:pPr fontAlgn="base"/>
            <a:endParaRPr lang="en-US" dirty="0" smtClean="0"/>
          </a:p>
          <a:p>
            <a:pPr fontAlgn="base"/>
            <a:r>
              <a:rPr lang="en-US" u="sng" dirty="0" smtClean="0">
                <a:hlinkClick r:id="rId3"/>
              </a:rPr>
              <a:t>AN ASSESSMENT OF CHEMICAL LEACHING, RELEASES TO AIR AND TEMPERATURE AT CRUMB-RUBBER INFILLED SYNTHETIC TURF FIELDS</a:t>
            </a:r>
            <a:r>
              <a:rPr lang="en-US" dirty="0" smtClean="0"/>
              <a:t> </a:t>
            </a:r>
            <a:br>
              <a:rPr lang="en-US" dirty="0" smtClean="0"/>
            </a:br>
            <a:r>
              <a:rPr lang="en-US" dirty="0" smtClean="0"/>
              <a:t>New York State Department of Environmental Conservation, New York State Department of Health</a:t>
            </a:r>
          </a:p>
          <a:p>
            <a:pPr fontAlgn="base"/>
            <a:r>
              <a:rPr lang="en-US" dirty="0" smtClean="0"/>
              <a:t>Summary: Analysis of crumb rubber samples digested in acid revealed that the lead concentration in the crumb rubber samples were well below the federal hazard standard for lead in soil and indicate that the crumb rubber from which the samples were obtained would not be a significant source of lead exposure if used as infill material in synthetic turf fields. A public health evaluation was conducted on the results from the ambient air sampling and concluded that the measured levels of chemicals in air at the Thomas Jefferson and John Mullaly Fields do not raise a concern for non-cancer or cancer health effects for people who use or visit the fields.</a:t>
            </a:r>
            <a:endParaRPr lang="en-US" dirty="0"/>
          </a:p>
        </p:txBody>
      </p:sp>
    </p:spTree>
    <p:extLst>
      <p:ext uri="{BB962C8B-B14F-4D97-AF65-F5344CB8AC3E}">
        <p14:creationId xmlns:p14="http://schemas.microsoft.com/office/powerpoint/2010/main" val="188325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610600" cy="6463308"/>
          </a:xfrm>
          <a:prstGeom prst="rect">
            <a:avLst/>
          </a:prstGeom>
        </p:spPr>
        <p:txBody>
          <a:bodyPr wrap="square">
            <a:spAutoFit/>
          </a:bodyPr>
          <a:lstStyle/>
          <a:p>
            <a:pPr fontAlgn="base"/>
            <a:r>
              <a:rPr lang="en-US" u="sng" dirty="0" smtClean="0">
                <a:hlinkClick r:id="rId2"/>
              </a:rPr>
              <a:t>NEWS from CPSC</a:t>
            </a:r>
            <a:r>
              <a:rPr lang="en-US" dirty="0" smtClean="0"/>
              <a:t> </a:t>
            </a:r>
            <a:br>
              <a:rPr lang="en-US" dirty="0" smtClean="0"/>
            </a:br>
            <a:r>
              <a:rPr lang="en-US" dirty="0" smtClean="0"/>
              <a:t>U.S. Consumer Product Safety Commission</a:t>
            </a:r>
          </a:p>
          <a:p>
            <a:pPr fontAlgn="base"/>
            <a:r>
              <a:rPr lang="en-US" dirty="0" smtClean="0"/>
              <a:t>Summary: The U.S. Consumer Product Safety Commission (CPSC) staff concludes that young children are not at risk from exposure to lead in these fields.</a:t>
            </a:r>
          </a:p>
          <a:p>
            <a:pPr fontAlgn="base"/>
            <a:r>
              <a:rPr lang="en-US" cap="all" dirty="0" smtClean="0"/>
              <a:t>STAPH / MRSA</a:t>
            </a:r>
          </a:p>
          <a:p>
            <a:pPr fontAlgn="base"/>
            <a:r>
              <a:rPr lang="en-US" dirty="0" smtClean="0"/>
              <a:t>A Survey of Microbial Populations in Infilled Synthetic Turf Fields </a:t>
            </a:r>
            <a:br>
              <a:rPr lang="en-US" dirty="0" smtClean="0"/>
            </a:br>
            <a:r>
              <a:rPr lang="en-US" dirty="0" smtClean="0"/>
              <a:t>Andrew S. McNitt, PH.D Soil Science </a:t>
            </a:r>
            <a:br>
              <a:rPr lang="en-US" dirty="0" smtClean="0"/>
            </a:br>
            <a:r>
              <a:rPr lang="en-US" dirty="0" smtClean="0"/>
              <a:t>Dianne Petrunak, M.S. Plant Pathology</a:t>
            </a:r>
          </a:p>
          <a:p>
            <a:pPr fontAlgn="base"/>
            <a:r>
              <a:rPr lang="en-US" dirty="0" smtClean="0"/>
              <a:t>Summary: In conclusion, there are generally lower numbers of total microbes present in the infill or fibers of the synthetic turf systems tested compared to natural turfgrass rootzones and Staphylococcus aureus bacterium were not found on any of the playing surfaces. Staphylococcus aureus bacterium were found on towels and other devices used to train athletes.</a:t>
            </a:r>
          </a:p>
          <a:p>
            <a:pPr fontAlgn="base"/>
            <a:endParaRPr lang="en-US" dirty="0"/>
          </a:p>
          <a:p>
            <a:pPr fontAlgn="base"/>
            <a:endParaRPr lang="en-US" dirty="0" smtClean="0"/>
          </a:p>
          <a:p>
            <a:pPr fontAlgn="base"/>
            <a:r>
              <a:rPr lang="en-US" u="sng" dirty="0" smtClean="0">
                <a:hlinkClick r:id="rId3"/>
              </a:rPr>
              <a:t>Chemicals and particulates in the air above the new generation of artificial turf playing fields, and artificial turf as a risk factor for infection by methicillin-resistant Staphylococcus aureus (MRSA) Literature review and data gap identification</a:t>
            </a:r>
            <a:r>
              <a:rPr lang="en-US" dirty="0" smtClean="0"/>
              <a:t> </a:t>
            </a:r>
            <a:br>
              <a:rPr lang="en-US" dirty="0" smtClean="0"/>
            </a:br>
            <a:r>
              <a:rPr lang="en-US" dirty="0" smtClean="0"/>
              <a:t>Office of Environmental Health Hazard Assessment, California Environmental Protection Agency</a:t>
            </a:r>
          </a:p>
          <a:p>
            <a:pPr fontAlgn="base"/>
            <a:r>
              <a:rPr lang="en-US" dirty="0" smtClean="0"/>
              <a:t>Summary: It seems unlikely that the new generation of artificial turf is itself a source of MRSA, since MRSA has not been detected in any artificial turf field.</a:t>
            </a:r>
          </a:p>
          <a:p>
            <a:pPr fontAlgn="base"/>
            <a:r>
              <a:rPr lang="en-US" cap="all" dirty="0" smtClean="0"/>
              <a:t>SAFETY</a:t>
            </a:r>
            <a:endParaRPr lang="en-US" cap="all" dirty="0"/>
          </a:p>
        </p:txBody>
      </p:sp>
    </p:spTree>
    <p:extLst>
      <p:ext uri="{BB962C8B-B14F-4D97-AF65-F5344CB8AC3E}">
        <p14:creationId xmlns:p14="http://schemas.microsoft.com/office/powerpoint/2010/main" val="1657294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5078313"/>
          </a:xfrm>
          <a:prstGeom prst="rect">
            <a:avLst/>
          </a:prstGeom>
        </p:spPr>
        <p:txBody>
          <a:bodyPr wrap="square">
            <a:spAutoFit/>
          </a:bodyPr>
          <a:lstStyle/>
          <a:p>
            <a:pPr fontAlgn="base"/>
            <a:r>
              <a:rPr lang="en-US" u="sng" dirty="0" smtClean="0">
                <a:hlinkClick r:id="rId2"/>
              </a:rPr>
              <a:t>Incidence, Causes, and Severity of High School Football Injuries on FieldTurf Versus Natural Grass: A 5-Year Prospective Study</a:t>
            </a:r>
            <a:r>
              <a:rPr lang="en-US" dirty="0" smtClean="0"/>
              <a:t/>
            </a:r>
            <a:br>
              <a:rPr lang="en-US" dirty="0" smtClean="0"/>
            </a:br>
            <a:r>
              <a:rPr lang="en-US" dirty="0" smtClean="0"/>
              <a:t>Michael C. Meyers,*† PhD, FACSM, and Bill S. Barnhill,‡ MD </a:t>
            </a:r>
            <a:br>
              <a:rPr lang="en-US" dirty="0" smtClean="0"/>
            </a:br>
            <a:r>
              <a:rPr lang="en-US" dirty="0" smtClean="0"/>
              <a:t>From the †Human Performance Research Center, West Texas A&amp;M University, Canyon, Texas, and ‡Panhandle Sports Medicine Associates, Amarillo, Texas</a:t>
            </a:r>
          </a:p>
          <a:p>
            <a:pPr fontAlgn="base"/>
            <a:r>
              <a:rPr lang="en-US" dirty="0" smtClean="0"/>
              <a:t>Summary: The epidemiological study concluded that FieldTurf is safer than natural grass in several key areas, such as: 44% Fewer Concussions, 33.4% Lower ACL Trauma, 26.6% Fewer Severe Injuries and 33.4% Fewer Ligament Tears.</a:t>
            </a:r>
          </a:p>
          <a:p>
            <a:pPr fontAlgn="base"/>
            <a:endParaRPr lang="en-US" dirty="0"/>
          </a:p>
          <a:p>
            <a:pPr fontAlgn="base"/>
            <a:endParaRPr lang="en-US" dirty="0" smtClean="0"/>
          </a:p>
          <a:p>
            <a:pPr fontAlgn="base"/>
            <a:r>
              <a:rPr lang="en-US" u="sng" dirty="0" smtClean="0">
                <a:hlinkClick r:id="rId3"/>
              </a:rPr>
              <a:t>Incidence, Mechanisms, and Severity of Game-Related College Football Injuries on FieldTurf Versus Natural Grass: A 3-Year Prospective Study</a:t>
            </a:r>
            <a:r>
              <a:rPr lang="en-US" dirty="0" smtClean="0"/>
              <a:t/>
            </a:r>
            <a:br>
              <a:rPr lang="en-US" dirty="0" smtClean="0"/>
            </a:br>
            <a:r>
              <a:rPr lang="en-US" dirty="0" smtClean="0"/>
              <a:t>Michael C. Meyers,* PhD, FACSM </a:t>
            </a:r>
            <a:br>
              <a:rPr lang="en-US" dirty="0" smtClean="0"/>
            </a:br>
            <a:r>
              <a:rPr lang="en-US" dirty="0" smtClean="0"/>
              <a:t>From the Department of Health and Human Development, Montana State University, Bozeman, Montana</a:t>
            </a:r>
          </a:p>
          <a:p>
            <a:pPr fontAlgn="base"/>
            <a:r>
              <a:rPr lang="en-US" dirty="0" smtClean="0"/>
              <a:t>Summary: The epidemiological study concluded that FieldTurf is safer than natural grass in several key areas, such as: 12% Fewer Concussions, 40% Lower ACL Trauma, 20.6% Fewer Severe Injuries and 31.4% Fewer Ligament Tears</a:t>
            </a:r>
            <a:endParaRPr lang="en-US" dirty="0"/>
          </a:p>
        </p:txBody>
      </p:sp>
    </p:spTree>
    <p:extLst>
      <p:ext uri="{BB962C8B-B14F-4D97-AF65-F5344CB8AC3E}">
        <p14:creationId xmlns:p14="http://schemas.microsoft.com/office/powerpoint/2010/main" val="3469440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TOWN OF CHESTER</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3401"/>
            <a:ext cx="8229600" cy="4099560"/>
          </a:xfrm>
        </p:spPr>
      </p:pic>
    </p:spTree>
    <p:extLst>
      <p:ext uri="{BB962C8B-B14F-4D97-AF65-F5344CB8AC3E}">
        <p14:creationId xmlns:p14="http://schemas.microsoft.com/office/powerpoint/2010/main" val="2136652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WHY DO WE WANT THE ROCK?</a:t>
            </a:r>
            <a:endParaRPr lang="en-US" b="1" dirty="0"/>
          </a:p>
        </p:txBody>
      </p:sp>
      <p:sp>
        <p:nvSpPr>
          <p:cNvPr id="3" name="Content Placeholder 2"/>
          <p:cNvSpPr>
            <a:spLocks noGrp="1"/>
          </p:cNvSpPr>
          <p:nvPr>
            <p:ph idx="1"/>
          </p:nvPr>
        </p:nvSpPr>
        <p:spPr>
          <a:xfrm>
            <a:off x="76200" y="1524000"/>
            <a:ext cx="8915400" cy="5105400"/>
          </a:xfrm>
        </p:spPr>
        <p:txBody>
          <a:bodyPr>
            <a:normAutofit fontScale="25000" lnSpcReduction="20000"/>
          </a:bodyPr>
          <a:lstStyle/>
          <a:p>
            <a:r>
              <a:rPr lang="en-US" sz="11200" dirty="0" smtClean="0"/>
              <a:t>Add </a:t>
            </a:r>
            <a:r>
              <a:rPr lang="en-US" sz="11200" dirty="0"/>
              <a:t>value to your homes/real estate </a:t>
            </a:r>
            <a:r>
              <a:rPr lang="en-US" sz="11200" dirty="0" smtClean="0"/>
              <a:t>by </a:t>
            </a:r>
            <a:r>
              <a:rPr lang="en-US" sz="11200" dirty="0"/>
              <a:t>providing the Community with a "Gem"- to call </a:t>
            </a:r>
            <a:r>
              <a:rPr lang="en-US" sz="11200" dirty="0" smtClean="0"/>
              <a:t>our own</a:t>
            </a:r>
          </a:p>
          <a:p>
            <a:endParaRPr lang="en-US" sz="9600" dirty="0" smtClean="0"/>
          </a:p>
          <a:p>
            <a:r>
              <a:rPr lang="en-US" sz="11200" dirty="0" smtClean="0"/>
              <a:t>Increased </a:t>
            </a:r>
            <a:r>
              <a:rPr lang="en-US" sz="11200" dirty="0"/>
              <a:t>Park &amp; Rec ran programs for all </a:t>
            </a:r>
            <a:r>
              <a:rPr lang="en-US" sz="11200" dirty="0" smtClean="0"/>
              <a:t>ages</a:t>
            </a:r>
          </a:p>
          <a:p>
            <a:endParaRPr lang="en-US" sz="9600" dirty="0"/>
          </a:p>
          <a:p>
            <a:r>
              <a:rPr lang="en-US" sz="11200" dirty="0" smtClean="0"/>
              <a:t>Save annual </a:t>
            </a:r>
            <a:r>
              <a:rPr lang="en-US" sz="11200" dirty="0"/>
              <a:t>expenditures -now providing additional local things to do, activities, classes and </a:t>
            </a:r>
            <a:r>
              <a:rPr lang="en-US" sz="11200" dirty="0" smtClean="0"/>
              <a:t>community events</a:t>
            </a:r>
          </a:p>
          <a:p>
            <a:endParaRPr lang="en-US" sz="9600" dirty="0" smtClean="0"/>
          </a:p>
          <a:p>
            <a:r>
              <a:rPr lang="en-US" sz="11200" dirty="0"/>
              <a:t>Improved Summer </a:t>
            </a:r>
            <a:r>
              <a:rPr lang="en-US" sz="11200" dirty="0" smtClean="0"/>
              <a:t>Camp</a:t>
            </a:r>
          </a:p>
          <a:p>
            <a:endParaRPr lang="en-US" sz="9600" dirty="0"/>
          </a:p>
          <a:p>
            <a:r>
              <a:rPr lang="en-US" sz="11200" dirty="0" smtClean="0"/>
              <a:t>Keep Community </a:t>
            </a:r>
            <a:r>
              <a:rPr lang="en-US" sz="11200" dirty="0"/>
              <a:t>spending local- by offering MORE in our own </a:t>
            </a:r>
            <a:r>
              <a:rPr lang="en-US" sz="11200" dirty="0" smtClean="0"/>
              <a:t>backyard- keeping and attracting customers to shared businesses</a:t>
            </a:r>
            <a:endParaRPr lang="en-US" sz="6000" dirty="0"/>
          </a:p>
        </p:txBody>
      </p:sp>
    </p:spTree>
    <p:extLst>
      <p:ext uri="{BB962C8B-B14F-4D97-AF65-F5344CB8AC3E}">
        <p14:creationId xmlns:p14="http://schemas.microsoft.com/office/powerpoint/2010/main" val="2443380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6248400"/>
          </a:xfrm>
        </p:spPr>
        <p:txBody>
          <a:bodyPr>
            <a:noAutofit/>
          </a:bodyPr>
          <a:lstStyle/>
          <a:p>
            <a:endParaRPr lang="en-US" sz="1100" dirty="0" smtClean="0"/>
          </a:p>
          <a:p>
            <a:endParaRPr lang="en-US" sz="1100" dirty="0" smtClean="0"/>
          </a:p>
        </p:txBody>
      </p:sp>
      <p:sp>
        <p:nvSpPr>
          <p:cNvPr id="4" name="Content Placeholder 2"/>
          <p:cNvSpPr txBox="1">
            <a:spLocks/>
          </p:cNvSpPr>
          <p:nvPr/>
        </p:nvSpPr>
        <p:spPr>
          <a:xfrm>
            <a:off x="304800" y="914400"/>
            <a:ext cx="8534400" cy="5943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1200" dirty="0" smtClean="0"/>
              <a:t>Provide Facility Rental for Organizations, Personal Use and local Businesses to offset expenses</a:t>
            </a:r>
          </a:p>
          <a:p>
            <a:pPr lvl="3"/>
            <a:r>
              <a:rPr lang="en-US" sz="9600" dirty="0" smtClean="0"/>
              <a:t>Outdoor Fields</a:t>
            </a:r>
          </a:p>
          <a:p>
            <a:pPr lvl="3"/>
            <a:r>
              <a:rPr lang="en-US" sz="9600" dirty="0" smtClean="0"/>
              <a:t>Indoor Gymnasium</a:t>
            </a:r>
          </a:p>
          <a:p>
            <a:pPr lvl="3"/>
            <a:r>
              <a:rPr lang="en-US" sz="9600" dirty="0" smtClean="0"/>
              <a:t>Indoor Multi-Use Turf</a:t>
            </a:r>
          </a:p>
          <a:p>
            <a:pPr lvl="3"/>
            <a:r>
              <a:rPr lang="en-US" sz="9600" dirty="0" smtClean="0"/>
              <a:t>Fitness Trail</a:t>
            </a:r>
          </a:p>
          <a:p>
            <a:pPr lvl="3"/>
            <a:r>
              <a:rPr lang="en-US" sz="9600" dirty="0" smtClean="0"/>
              <a:t>Class /Conference/ Meeting/ Party Rooms</a:t>
            </a:r>
          </a:p>
          <a:p>
            <a:pPr marL="1371600" lvl="3" indent="0">
              <a:buNone/>
            </a:pPr>
            <a:endParaRPr lang="en-US" sz="8600" dirty="0" smtClean="0"/>
          </a:p>
          <a:p>
            <a:r>
              <a:rPr lang="en-US" sz="11200" dirty="0" smtClean="0"/>
              <a:t>Support local Businesses by extending use of facility for their special events</a:t>
            </a:r>
          </a:p>
          <a:p>
            <a:endParaRPr lang="en-US" sz="11200" dirty="0" smtClean="0"/>
          </a:p>
          <a:p>
            <a:r>
              <a:rPr lang="en-US" sz="11200" dirty="0" smtClean="0"/>
              <a:t>Provide a Storm Ready/Emergency Facility for our Community and neighboring region</a:t>
            </a:r>
          </a:p>
          <a:p>
            <a:endParaRPr lang="en-US" sz="6000" dirty="0"/>
          </a:p>
        </p:txBody>
      </p:sp>
    </p:spTree>
    <p:extLst>
      <p:ext uri="{BB962C8B-B14F-4D97-AF65-F5344CB8AC3E}">
        <p14:creationId xmlns:p14="http://schemas.microsoft.com/office/powerpoint/2010/main" val="726321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1470025"/>
          </a:xfrm>
        </p:spPr>
        <p:txBody>
          <a:bodyPr>
            <a:normAutofit/>
          </a:bodyPr>
          <a:lstStyle/>
          <a:p>
            <a:r>
              <a:rPr lang="en-US" sz="7200" dirty="0" smtClean="0"/>
              <a:t>FACT FINDING</a:t>
            </a:r>
            <a:endParaRPr lang="en-US" sz="7200" dirty="0"/>
          </a:p>
        </p:txBody>
      </p:sp>
      <p:sp>
        <p:nvSpPr>
          <p:cNvPr id="3" name="Subtitle 2"/>
          <p:cNvSpPr>
            <a:spLocks noGrp="1"/>
          </p:cNvSpPr>
          <p:nvPr>
            <p:ph type="subTitle" idx="1"/>
          </p:nvPr>
        </p:nvSpPr>
        <p:spPr>
          <a:xfrm>
            <a:off x="1273535" y="4800600"/>
            <a:ext cx="6400800" cy="1473200"/>
          </a:xfrm>
        </p:spPr>
        <p:txBody>
          <a:bodyPr/>
          <a:lstStyle/>
          <a:p>
            <a:r>
              <a:rPr lang="en-US" dirty="0" smtClean="0"/>
              <a:t>You asked, we answered.</a:t>
            </a:r>
          </a:p>
          <a:p>
            <a:r>
              <a:rPr lang="en-US" dirty="0" smtClean="0"/>
              <a:t>Frequently asked questions</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3530"/>
          <a:stretch/>
        </p:blipFill>
        <p:spPr>
          <a:xfrm>
            <a:off x="990599" y="533400"/>
            <a:ext cx="6966672" cy="2819400"/>
          </a:xfrm>
          <a:prstGeom prst="rect">
            <a:avLst/>
          </a:prstGeom>
        </p:spPr>
      </p:pic>
    </p:spTree>
    <p:extLst>
      <p:ext uri="{BB962C8B-B14F-4D97-AF65-F5344CB8AC3E}">
        <p14:creationId xmlns:p14="http://schemas.microsoft.com/office/powerpoint/2010/main" val="804182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9229"/>
            <a:ext cx="8686800" cy="6477000"/>
          </a:xfrm>
        </p:spPr>
        <p:txBody>
          <a:bodyPr>
            <a:normAutofit fontScale="70000" lnSpcReduction="20000"/>
          </a:bodyPr>
          <a:lstStyle/>
          <a:p>
            <a:pPr marL="0" indent="0">
              <a:buNone/>
            </a:pPr>
            <a:r>
              <a:rPr lang="en-US" sz="3400" b="1" dirty="0">
                <a:solidFill>
                  <a:srgbClr val="0000CC"/>
                </a:solidFill>
              </a:rPr>
              <a:t>Q? ARE WE LOOKING TO PURCHASE "FROZEN ROPES" </a:t>
            </a:r>
            <a:r>
              <a:rPr lang="en-US" sz="3400" b="1" dirty="0" smtClean="0">
                <a:solidFill>
                  <a:srgbClr val="0000CC"/>
                </a:solidFill>
              </a:rPr>
              <a:t>                              AND </a:t>
            </a:r>
            <a:r>
              <a:rPr lang="en-US" sz="3400" b="1" dirty="0">
                <a:solidFill>
                  <a:srgbClr val="0000CC"/>
                </a:solidFill>
              </a:rPr>
              <a:t>RUN A BUSINESS</a:t>
            </a:r>
            <a:r>
              <a:rPr lang="en-US" sz="3400" b="1" dirty="0" smtClean="0">
                <a:solidFill>
                  <a:srgbClr val="0000CC"/>
                </a:solidFill>
              </a:rPr>
              <a:t>?</a:t>
            </a:r>
          </a:p>
          <a:p>
            <a:pPr marL="0" indent="0">
              <a:buNone/>
            </a:pPr>
            <a:endParaRPr lang="en-US" sz="3400" dirty="0">
              <a:solidFill>
                <a:srgbClr val="0000CC"/>
              </a:solidFill>
            </a:endParaRPr>
          </a:p>
          <a:p>
            <a:pPr marL="0" indent="0">
              <a:buNone/>
            </a:pPr>
            <a:r>
              <a:rPr lang="en-US" sz="3400" dirty="0"/>
              <a:t>A: NO! We are proposing to purchase The Rock - The FACILITY, for sole use of the Town of Chester Recreation, Emergency Services and Community Amenities only. </a:t>
            </a:r>
            <a:endParaRPr lang="en-US" sz="3400" dirty="0" smtClean="0"/>
          </a:p>
          <a:p>
            <a:pPr marL="0" indent="0">
              <a:buNone/>
            </a:pPr>
            <a:endParaRPr lang="en-US" sz="3400" dirty="0"/>
          </a:p>
          <a:p>
            <a:pPr marL="0" indent="0">
              <a:buNone/>
            </a:pPr>
            <a:r>
              <a:rPr lang="en-US" sz="3400" dirty="0" smtClean="0"/>
              <a:t>We will be able to </a:t>
            </a:r>
            <a:r>
              <a:rPr lang="en-US" sz="3400" dirty="0" smtClean="0"/>
              <a:t>RENT </a:t>
            </a:r>
            <a:r>
              <a:rPr lang="en-US" sz="3400" dirty="0" smtClean="0"/>
              <a:t>out the </a:t>
            </a:r>
            <a:r>
              <a:rPr lang="en-US" sz="3400" dirty="0" smtClean="0"/>
              <a:t>facility- to offset costs to:</a:t>
            </a:r>
            <a:endParaRPr lang="en-US" sz="3400" dirty="0" smtClean="0"/>
          </a:p>
          <a:p>
            <a:r>
              <a:rPr lang="en-US" sz="3400" dirty="0" smtClean="0"/>
              <a:t>To Frozen Ropes during the 5 year transition </a:t>
            </a:r>
            <a:r>
              <a:rPr lang="en-US" sz="3400" dirty="0"/>
              <a:t>period </a:t>
            </a:r>
            <a:r>
              <a:rPr lang="en-US" sz="3400" dirty="0" smtClean="0"/>
              <a:t>for us </a:t>
            </a:r>
            <a:r>
              <a:rPr lang="en-US" sz="3400" dirty="0" smtClean="0"/>
              <a:t>all</a:t>
            </a:r>
          </a:p>
          <a:p>
            <a:endParaRPr lang="en-US" sz="1600" dirty="0" smtClean="0"/>
          </a:p>
          <a:p>
            <a:r>
              <a:rPr lang="en-US" sz="3400" dirty="0" smtClean="0"/>
              <a:t>Various Organizations that run their own Tournaments after the first 5 years</a:t>
            </a:r>
          </a:p>
          <a:p>
            <a:endParaRPr lang="en-US" sz="1600" dirty="0" smtClean="0"/>
          </a:p>
          <a:p>
            <a:r>
              <a:rPr lang="en-US" sz="3400" dirty="0" smtClean="0"/>
              <a:t>Other </a:t>
            </a:r>
            <a:r>
              <a:rPr lang="en-US" sz="3400" dirty="0"/>
              <a:t>local </a:t>
            </a:r>
            <a:r>
              <a:rPr lang="en-US" sz="3400" dirty="0" smtClean="0"/>
              <a:t>organizations, private parties and local </a:t>
            </a:r>
            <a:r>
              <a:rPr lang="en-US" sz="3400" dirty="0" smtClean="0"/>
              <a:t>Businesses</a:t>
            </a:r>
          </a:p>
          <a:p>
            <a:endParaRPr lang="en-US" sz="1800" dirty="0" smtClean="0"/>
          </a:p>
          <a:p>
            <a:r>
              <a:rPr lang="en-US" sz="3400" dirty="0" smtClean="0"/>
              <a:t>Hosts of Expos’ and other large Community events</a:t>
            </a:r>
            <a:endParaRPr lang="en-US" sz="3400" dirty="0" smtClean="0"/>
          </a:p>
          <a:p>
            <a:endParaRPr lang="en-US" sz="4600" dirty="0" smtClean="0"/>
          </a:p>
          <a:p>
            <a:pPr marL="0" indent="0">
              <a:buNone/>
            </a:pPr>
            <a:r>
              <a:rPr lang="en-US" sz="3400" dirty="0" smtClean="0"/>
              <a:t>Town's </a:t>
            </a:r>
            <a:r>
              <a:rPr lang="en-US" sz="3400" dirty="0"/>
              <a:t>intent is not to run any </a:t>
            </a:r>
            <a:r>
              <a:rPr lang="en-US" sz="3400" dirty="0" smtClean="0"/>
              <a:t>business - franchise like Frozen </a:t>
            </a:r>
            <a:r>
              <a:rPr lang="en-US" sz="3400" dirty="0" smtClean="0"/>
              <a:t>Ropes.</a:t>
            </a:r>
            <a:endParaRPr lang="en-US" sz="3400" dirty="0"/>
          </a:p>
          <a:p>
            <a:endParaRPr lang="en-US" dirty="0"/>
          </a:p>
        </p:txBody>
      </p:sp>
    </p:spTree>
    <p:extLst>
      <p:ext uri="{BB962C8B-B14F-4D97-AF65-F5344CB8AC3E}">
        <p14:creationId xmlns:p14="http://schemas.microsoft.com/office/powerpoint/2010/main" val="3386175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82000" cy="5867400"/>
          </a:xfrm>
        </p:spPr>
        <p:txBody>
          <a:bodyPr>
            <a:normAutofit fontScale="77500" lnSpcReduction="20000"/>
          </a:bodyPr>
          <a:lstStyle/>
          <a:p>
            <a:pPr marL="0" indent="0">
              <a:buNone/>
            </a:pPr>
            <a:r>
              <a:rPr lang="en-US" b="1" dirty="0">
                <a:solidFill>
                  <a:srgbClr val="0000CC"/>
                </a:solidFill>
              </a:rPr>
              <a:t>Q? IS THERE INTENTION TO CONVERT THE ROCK- THE FACILITY- TO OUR COMPLETE TOWN HALL/MUNICIPAL CENTER</a:t>
            </a:r>
            <a:r>
              <a:rPr lang="en-US" b="1" dirty="0" smtClean="0">
                <a:solidFill>
                  <a:srgbClr val="0000CC"/>
                </a:solidFill>
              </a:rPr>
              <a:t>?</a:t>
            </a:r>
          </a:p>
          <a:p>
            <a:pPr marL="0" indent="0">
              <a:buNone/>
            </a:pPr>
            <a:endParaRPr lang="en-US" dirty="0">
              <a:solidFill>
                <a:srgbClr val="0000CC"/>
              </a:solidFill>
            </a:endParaRPr>
          </a:p>
          <a:p>
            <a:pPr marL="0" indent="0">
              <a:buNone/>
            </a:pPr>
            <a:r>
              <a:rPr lang="en-US" sz="3100" dirty="0"/>
              <a:t>A: No. This is to use as our </a:t>
            </a:r>
            <a:r>
              <a:rPr lang="en-US" sz="3100" dirty="0" smtClean="0"/>
              <a:t>Town’s Parks &amp; Recs.</a:t>
            </a:r>
          </a:p>
          <a:p>
            <a:pPr marL="0" indent="0">
              <a:buNone/>
            </a:pPr>
            <a:endParaRPr lang="en-US" sz="3100" dirty="0" smtClean="0"/>
          </a:p>
          <a:p>
            <a:pPr marL="0" indent="0">
              <a:buNone/>
            </a:pPr>
            <a:r>
              <a:rPr lang="en-US" sz="3100" dirty="0" smtClean="0"/>
              <a:t>However</a:t>
            </a:r>
            <a:r>
              <a:rPr lang="en-US" sz="3100" dirty="0"/>
              <a:t>, we are not going to say, "No, never"- because by purchasing The Rock, the building will be added to our Town owned property inventory.  If we should ever have to assess (compare) the overall best plan to renovate or expand, and The Rock is the best overall, most cost efficient plan, vs. investing more monies in older buildings, so be it. </a:t>
            </a:r>
            <a:endParaRPr lang="en-US" sz="3100" dirty="0" smtClean="0"/>
          </a:p>
          <a:p>
            <a:pPr marL="0" indent="0">
              <a:buNone/>
            </a:pPr>
            <a:endParaRPr lang="en-US" sz="3100" dirty="0"/>
          </a:p>
          <a:p>
            <a:pPr marL="0" indent="0">
              <a:buNone/>
            </a:pPr>
            <a:r>
              <a:rPr lang="en-US" sz="3100" dirty="0" smtClean="0"/>
              <a:t>But </a:t>
            </a:r>
            <a:r>
              <a:rPr lang="en-US" sz="3100" dirty="0"/>
              <a:t>the immediate and foreseen plan is simply to remove any Town Hall "basement" offices to The Rock, and allow our existing Town Hall the room to shift in organization and storage. (This would include Parks &amp; </a:t>
            </a:r>
            <a:r>
              <a:rPr lang="en-US" sz="3100" dirty="0" smtClean="0"/>
              <a:t>Recs, Building &amp; Water </a:t>
            </a:r>
            <a:r>
              <a:rPr lang="en-US" sz="3100" dirty="0" smtClean="0"/>
              <a:t>Depts</a:t>
            </a:r>
            <a:r>
              <a:rPr lang="en-US" sz="3100" dirty="0" smtClean="0"/>
              <a:t>).</a:t>
            </a:r>
            <a:endParaRPr lang="en-US" sz="3100" dirty="0"/>
          </a:p>
          <a:p>
            <a:endParaRPr lang="en-US" sz="3100" dirty="0"/>
          </a:p>
          <a:p>
            <a:endParaRPr lang="en-US" dirty="0"/>
          </a:p>
        </p:txBody>
      </p:sp>
    </p:spTree>
    <p:extLst>
      <p:ext uri="{BB962C8B-B14F-4D97-AF65-F5344CB8AC3E}">
        <p14:creationId xmlns:p14="http://schemas.microsoft.com/office/powerpoint/2010/main" val="292530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609600"/>
            <a:ext cx="4495800" cy="252888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276600"/>
            <a:ext cx="6096000" cy="3429000"/>
          </a:xfrm>
          <a:prstGeom prst="rect">
            <a:avLst/>
          </a:prstGeom>
        </p:spPr>
      </p:pic>
      <p:sp>
        <p:nvSpPr>
          <p:cNvPr id="4" name="TextBox 3"/>
          <p:cNvSpPr txBox="1"/>
          <p:nvPr/>
        </p:nvSpPr>
        <p:spPr>
          <a:xfrm>
            <a:off x="4876800" y="457200"/>
            <a:ext cx="4038600" cy="2554545"/>
          </a:xfrm>
          <a:prstGeom prst="rect">
            <a:avLst/>
          </a:prstGeom>
          <a:noFill/>
        </p:spPr>
        <p:txBody>
          <a:bodyPr wrap="square" rtlCol="0">
            <a:spAutoFit/>
          </a:bodyPr>
          <a:lstStyle/>
          <a:p>
            <a:pPr algn="ctr"/>
            <a:r>
              <a:rPr lang="en-US" sz="4000" dirty="0" smtClean="0"/>
              <a:t>CURRENT BASEMENT OFFICES AT </a:t>
            </a:r>
          </a:p>
          <a:p>
            <a:pPr algn="ctr"/>
            <a:r>
              <a:rPr lang="en-US" sz="4000" dirty="0" smtClean="0"/>
              <a:t>TOWN HALL</a:t>
            </a:r>
            <a:endParaRPr lang="en-US" sz="4000" dirty="0"/>
          </a:p>
        </p:txBody>
      </p:sp>
    </p:spTree>
    <p:extLst>
      <p:ext uri="{BB962C8B-B14F-4D97-AF65-F5344CB8AC3E}">
        <p14:creationId xmlns:p14="http://schemas.microsoft.com/office/powerpoint/2010/main" val="425518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19075" y="381000"/>
            <a:ext cx="8534400" cy="2514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smtClean="0"/>
              <a:t>We have collected public input for several months</a:t>
            </a:r>
          </a:p>
          <a:p>
            <a:r>
              <a:rPr lang="en-US" dirty="0" smtClean="0"/>
              <a:t>Community conversations</a:t>
            </a:r>
          </a:p>
          <a:p>
            <a:r>
              <a:rPr lang="en-US" dirty="0" smtClean="0"/>
              <a:t>Town Board Meetings</a:t>
            </a:r>
          </a:p>
          <a:p>
            <a:r>
              <a:rPr lang="en-US" dirty="0" smtClean="0"/>
              <a:t>2 Scheduled Tours of The Rock</a:t>
            </a:r>
          </a:p>
          <a:p>
            <a:r>
              <a:rPr lang="en-US" dirty="0" smtClean="0"/>
              <a:t>Our Open Public Comment Forum</a:t>
            </a:r>
          </a:p>
          <a:p>
            <a:pPr marL="57150" indent="0">
              <a:buFont typeface="Arial" panose="020B0604020202020204" pitchFamily="34" charset="0"/>
              <a:buNone/>
            </a:pPr>
            <a:endParaRPr lang="en-US" dirty="0" smtClean="0"/>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5972"/>
          <a:stretch/>
        </p:blipFill>
        <p:spPr>
          <a:xfrm>
            <a:off x="468086" y="2895600"/>
            <a:ext cx="6877340" cy="362131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2185" r="11567"/>
          <a:stretch/>
        </p:blipFill>
        <p:spPr>
          <a:xfrm>
            <a:off x="6125029" y="1055461"/>
            <a:ext cx="2879107" cy="2114550"/>
          </a:xfrm>
          <a:prstGeom prst="rect">
            <a:avLst/>
          </a:prstGeom>
        </p:spPr>
      </p:pic>
    </p:spTree>
    <p:extLst>
      <p:ext uri="{BB962C8B-B14F-4D97-AF65-F5344CB8AC3E}">
        <p14:creationId xmlns:p14="http://schemas.microsoft.com/office/powerpoint/2010/main" val="3248627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78" y="609600"/>
            <a:ext cx="8229600" cy="1143000"/>
          </a:xfrm>
        </p:spPr>
        <p:txBody>
          <a:bodyPr/>
          <a:lstStyle/>
          <a:p>
            <a:r>
              <a:rPr lang="en-US" b="1" dirty="0" smtClean="0"/>
              <a:t>WHO WILL OVERSEE IT?</a:t>
            </a:r>
            <a:endParaRPr lang="en-US" b="1"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43343" y="1905000"/>
            <a:ext cx="7364271" cy="4018788"/>
          </a:xfrm>
          <a:prstGeom prst="rect">
            <a:avLst/>
          </a:prstGeom>
        </p:spPr>
      </p:pic>
    </p:spTree>
    <p:extLst>
      <p:ext uri="{BB962C8B-B14F-4D97-AF65-F5344CB8AC3E}">
        <p14:creationId xmlns:p14="http://schemas.microsoft.com/office/powerpoint/2010/main" val="546999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43000"/>
            <a:ext cx="8763000" cy="5410200"/>
          </a:xfrm>
        </p:spPr>
        <p:txBody>
          <a:bodyPr>
            <a:normAutofit fontScale="92500" lnSpcReduction="20000"/>
          </a:bodyPr>
          <a:lstStyle/>
          <a:p>
            <a:pPr marL="0" indent="0">
              <a:buNone/>
            </a:pPr>
            <a:r>
              <a:rPr lang="en-US" dirty="0" smtClean="0"/>
              <a:t>SUPERVISOR, ALEX JAMIESON: experience-Banking, #’s</a:t>
            </a:r>
          </a:p>
          <a:p>
            <a:pPr marL="0" indent="0">
              <a:buNone/>
            </a:pPr>
            <a:r>
              <a:rPr lang="en-US" dirty="0" smtClean="0"/>
              <a:t>ROBERT VALENTINE: experience- Construction, family owned business- business owner</a:t>
            </a:r>
          </a:p>
          <a:p>
            <a:pPr marL="0" indent="0">
              <a:buNone/>
            </a:pPr>
            <a:r>
              <a:rPr lang="en-US" dirty="0" smtClean="0"/>
              <a:t>CLAUDE BRISCHOUX: experience- Real Estate, past Chester Chief of Police</a:t>
            </a:r>
          </a:p>
          <a:p>
            <a:pPr marL="0" indent="0">
              <a:buNone/>
            </a:pPr>
            <a:r>
              <a:rPr lang="en-US" dirty="0" smtClean="0"/>
              <a:t>CINDY SMITH: experience- Facility Lighting, lifelong resident with stellar networking</a:t>
            </a:r>
          </a:p>
          <a:p>
            <a:pPr marL="0" indent="0">
              <a:buNone/>
            </a:pPr>
            <a:r>
              <a:rPr lang="en-US" dirty="0" smtClean="0"/>
              <a:t>DONALD WITTEKIND: </a:t>
            </a:r>
            <a:r>
              <a:rPr lang="en-US" dirty="0"/>
              <a:t>experience- Linen </a:t>
            </a:r>
            <a:r>
              <a:rPr lang="en-US" dirty="0" smtClean="0"/>
              <a:t>Company, very involved in children’s community services , Chester High School graduate</a:t>
            </a:r>
          </a:p>
          <a:p>
            <a:pPr marL="0" indent="0">
              <a:buNone/>
            </a:pPr>
            <a:endParaRPr lang="en-US" dirty="0"/>
          </a:p>
          <a:p>
            <a:pPr marL="0" indent="0">
              <a:buNone/>
            </a:pPr>
            <a:r>
              <a:rPr lang="en-US" sz="2200" dirty="0" smtClean="0"/>
              <a:t>* </a:t>
            </a:r>
            <a:r>
              <a:rPr lang="en-US" sz="2200" dirty="0" smtClean="0"/>
              <a:t>After </a:t>
            </a:r>
            <a:r>
              <a:rPr lang="en-US" sz="2200" dirty="0" smtClean="0"/>
              <a:t>the property appraisal was complete and we confirmed The Rock was a purchase the Town can realistically consider, </a:t>
            </a:r>
            <a:r>
              <a:rPr lang="en-US" sz="2200" dirty="0" smtClean="0"/>
              <a:t>MR</a:t>
            </a:r>
            <a:r>
              <a:rPr lang="en-US" sz="2200" dirty="0" smtClean="0"/>
              <a:t>. BRISCHOUX </a:t>
            </a:r>
            <a:r>
              <a:rPr lang="en-US" sz="2200" dirty="0" smtClean="0"/>
              <a:t>– the Seller’s listing Agent has recused </a:t>
            </a:r>
            <a:r>
              <a:rPr lang="en-US" sz="2200" dirty="0" smtClean="0"/>
              <a:t>himself from all </a:t>
            </a:r>
            <a:r>
              <a:rPr lang="en-US" sz="2200" dirty="0" smtClean="0"/>
              <a:t>further negotiations </a:t>
            </a:r>
            <a:r>
              <a:rPr lang="en-US" sz="2200" dirty="0" smtClean="0"/>
              <a:t>and discussions pertaining to The </a:t>
            </a:r>
            <a:r>
              <a:rPr lang="en-US" sz="2200" dirty="0" smtClean="0"/>
              <a:t>Rock.  The Town will not utilize a (Buyer’s) Real Estate Agent, we will use our Town Lawyer for all transactions.</a:t>
            </a:r>
            <a:endParaRPr lang="en-US" sz="2200" dirty="0" smtClean="0"/>
          </a:p>
        </p:txBody>
      </p:sp>
      <p:sp>
        <p:nvSpPr>
          <p:cNvPr id="5" name="Title 1"/>
          <p:cNvSpPr>
            <a:spLocks noGrp="1"/>
          </p:cNvSpPr>
          <p:nvPr>
            <p:ph type="title"/>
          </p:nvPr>
        </p:nvSpPr>
        <p:spPr>
          <a:xfrm>
            <a:off x="457200" y="7257"/>
            <a:ext cx="8229600" cy="907143"/>
          </a:xfrm>
        </p:spPr>
        <p:txBody>
          <a:bodyPr/>
          <a:lstStyle/>
          <a:p>
            <a:r>
              <a:rPr lang="en-US" b="1" dirty="0" smtClean="0"/>
              <a:t>CHESTER TOWN BOARD</a:t>
            </a:r>
            <a:endParaRPr lang="en-US" dirty="0"/>
          </a:p>
        </p:txBody>
      </p:sp>
    </p:spTree>
    <p:extLst>
      <p:ext uri="{BB962C8B-B14F-4D97-AF65-F5344CB8AC3E}">
        <p14:creationId xmlns:p14="http://schemas.microsoft.com/office/powerpoint/2010/main" val="5776138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WILL RUN IT?</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048000"/>
          </a:xfrm>
          <a:prstGeom prst="rect">
            <a:avLst/>
          </a:prstGeom>
        </p:spPr>
      </p:pic>
    </p:spTree>
    <p:extLst>
      <p:ext uri="{BB962C8B-B14F-4D97-AF65-F5344CB8AC3E}">
        <p14:creationId xmlns:p14="http://schemas.microsoft.com/office/powerpoint/2010/main" val="879545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dirty="0" smtClean="0"/>
              <a:t>MEET THE TOWN PARKS &amp; REC STAFF</a:t>
            </a:r>
            <a:endParaRPr lang="en-US" b="1" dirty="0"/>
          </a:p>
        </p:txBody>
      </p:sp>
      <p:sp>
        <p:nvSpPr>
          <p:cNvPr id="4" name="Text Placeholder 3"/>
          <p:cNvSpPr>
            <a:spLocks noGrp="1"/>
          </p:cNvSpPr>
          <p:nvPr>
            <p:ph type="body" idx="1"/>
          </p:nvPr>
        </p:nvSpPr>
        <p:spPr>
          <a:xfrm>
            <a:off x="838200" y="762000"/>
            <a:ext cx="2438400" cy="639762"/>
          </a:xfrm>
        </p:spPr>
        <p:txBody>
          <a:bodyPr/>
          <a:lstStyle/>
          <a:p>
            <a:r>
              <a:rPr lang="en-US" dirty="0" smtClean="0"/>
              <a:t>Walter </a:t>
            </a:r>
            <a:r>
              <a:rPr lang="en-US" dirty="0" smtClean="0"/>
              <a:t>Popailo</a:t>
            </a:r>
            <a:endParaRPr lang="en-US" dirty="0"/>
          </a:p>
        </p:txBody>
      </p:sp>
      <p:pic>
        <p:nvPicPr>
          <p:cNvPr id="3" name="Content Placeholder 2"/>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3526" t="8502" r="22950" b="16310"/>
          <a:stretch/>
        </p:blipFill>
        <p:spPr>
          <a:xfrm>
            <a:off x="304800" y="1383619"/>
            <a:ext cx="3497942" cy="2760209"/>
          </a:xfrm>
          <a:ln w="9525">
            <a:solidFill>
              <a:schemeClr val="tx1"/>
            </a:solidFill>
          </a:ln>
        </p:spPr>
      </p:pic>
      <p:sp>
        <p:nvSpPr>
          <p:cNvPr id="6" name="Text Placeholder 5"/>
          <p:cNvSpPr>
            <a:spLocks noGrp="1"/>
          </p:cNvSpPr>
          <p:nvPr>
            <p:ph type="body" sz="quarter" idx="3"/>
          </p:nvPr>
        </p:nvSpPr>
        <p:spPr>
          <a:xfrm>
            <a:off x="1066800" y="4876800"/>
            <a:ext cx="2057400" cy="639762"/>
          </a:xfrm>
        </p:spPr>
        <p:txBody>
          <a:bodyPr/>
          <a:lstStyle/>
          <a:p>
            <a:r>
              <a:rPr lang="en-US" dirty="0" smtClean="0"/>
              <a:t>Lori Streichert</a:t>
            </a:r>
            <a:endParaRPr lang="en-US" dirty="0"/>
          </a:p>
        </p:txBody>
      </p:sp>
      <p:sp>
        <p:nvSpPr>
          <p:cNvPr id="12" name="Text Placeholder 5"/>
          <p:cNvSpPr txBox="1">
            <a:spLocks/>
          </p:cNvSpPr>
          <p:nvPr/>
        </p:nvSpPr>
        <p:spPr>
          <a:xfrm>
            <a:off x="6019800" y="769257"/>
            <a:ext cx="205740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dirty="0" smtClean="0"/>
              <a:t>Kristin Palmer</a:t>
            </a:r>
            <a:endParaRPr lang="en-US" dirty="0"/>
          </a:p>
        </p:txBody>
      </p:sp>
      <p:pic>
        <p:nvPicPr>
          <p:cNvPr id="8" name="Content Placeholder 7"/>
          <p:cNvPicPr>
            <a:picLocks noGrp="1" noChangeAspect="1"/>
          </p:cNvPicPr>
          <p:nvPr>
            <p:ph sz="half" idx="2"/>
          </p:nvPr>
        </p:nvPicPr>
        <p:blipFill rotWithShape="1">
          <a:blip r:embed="rId4" cstate="print">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6655" t="45297" r="7262" b="-1"/>
          <a:stretch/>
        </p:blipFill>
        <p:spPr>
          <a:xfrm>
            <a:off x="5334000" y="1409019"/>
            <a:ext cx="3541486" cy="2682681"/>
          </a:xfrm>
          <a:ln w="9525">
            <a:solidFill>
              <a:schemeClr val="tx1"/>
            </a:solidFill>
          </a:ln>
        </p:spPr>
      </p:pic>
      <p:pic>
        <p:nvPicPr>
          <p:cNvPr id="7" name="Content Placeholder 6"/>
          <p:cNvPicPr>
            <a:picLocks noGrp="1" noChangeAspect="1"/>
          </p:cNvPicPr>
          <p:nvPr>
            <p:ph sz="half" idx="2"/>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00400" y="3505200"/>
            <a:ext cx="2316361" cy="3088481"/>
          </a:xfrm>
          <a:ln w="9525">
            <a:solidFill>
              <a:schemeClr val="tx1"/>
            </a:solidFill>
          </a:ln>
        </p:spPr>
      </p:pic>
    </p:spTree>
    <p:extLst>
      <p:ext uri="{BB962C8B-B14F-4D97-AF65-F5344CB8AC3E}">
        <p14:creationId xmlns:p14="http://schemas.microsoft.com/office/powerpoint/2010/main" val="4222136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499" y="3505200"/>
            <a:ext cx="7772400" cy="1470025"/>
          </a:xfrm>
        </p:spPr>
        <p:txBody>
          <a:bodyPr>
            <a:normAutofit/>
          </a:bodyPr>
          <a:lstStyle/>
          <a:p>
            <a:r>
              <a:rPr lang="en-US" sz="7200" dirty="0" smtClean="0"/>
              <a:t>PLANS OF USE</a:t>
            </a:r>
            <a:endParaRPr lang="en-US" sz="7200" dirty="0"/>
          </a:p>
        </p:txBody>
      </p:sp>
      <p:sp>
        <p:nvSpPr>
          <p:cNvPr id="3" name="Subtitle 2"/>
          <p:cNvSpPr>
            <a:spLocks noGrp="1"/>
          </p:cNvSpPr>
          <p:nvPr>
            <p:ph type="subTitle" idx="1"/>
          </p:nvPr>
        </p:nvSpPr>
        <p:spPr>
          <a:xfrm>
            <a:off x="1384299" y="5029200"/>
            <a:ext cx="6400800" cy="1524000"/>
          </a:xfrm>
        </p:spPr>
        <p:txBody>
          <a:bodyPr/>
          <a:lstStyle/>
          <a:p>
            <a:r>
              <a:rPr lang="en-US" dirty="0" smtClean="0"/>
              <a:t>What’s all of this for?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137" y="914400"/>
            <a:ext cx="6715125" cy="2266950"/>
          </a:xfrm>
          <a:prstGeom prst="rect">
            <a:avLst/>
          </a:prstGeom>
        </p:spPr>
      </p:pic>
    </p:spTree>
    <p:extLst>
      <p:ext uri="{BB962C8B-B14F-4D97-AF65-F5344CB8AC3E}">
        <p14:creationId xmlns:p14="http://schemas.microsoft.com/office/powerpoint/2010/main" val="2096195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fontScale="90000"/>
          </a:bodyPr>
          <a:lstStyle/>
          <a:p>
            <a:r>
              <a:rPr lang="en-US" b="1" dirty="0" smtClean="0"/>
              <a:t>INCREASE PROGRAMS, CLASSES, EVENTS</a:t>
            </a:r>
            <a:endParaRPr lang="en-US" b="1" dirty="0"/>
          </a:p>
        </p:txBody>
      </p:sp>
      <p:sp>
        <p:nvSpPr>
          <p:cNvPr id="3" name="Content Placeholder 2"/>
          <p:cNvSpPr>
            <a:spLocks noGrp="1"/>
          </p:cNvSpPr>
          <p:nvPr>
            <p:ph sz="half" idx="1"/>
          </p:nvPr>
        </p:nvSpPr>
        <p:spPr>
          <a:xfrm>
            <a:off x="381000" y="1676400"/>
            <a:ext cx="3886200" cy="4572000"/>
          </a:xfrm>
        </p:spPr>
        <p:txBody>
          <a:bodyPr/>
          <a:lstStyle/>
          <a:p>
            <a:r>
              <a:rPr lang="en-US" dirty="0" smtClean="0"/>
              <a:t>Heart Healthy Cooking</a:t>
            </a:r>
          </a:p>
          <a:p>
            <a:r>
              <a:rPr lang="en-US" dirty="0" smtClean="0"/>
              <a:t>Health &amp; Wellness </a:t>
            </a:r>
          </a:p>
          <a:p>
            <a:r>
              <a:rPr lang="en-US" dirty="0" smtClean="0"/>
              <a:t>Chat &amp; Paint</a:t>
            </a:r>
          </a:p>
          <a:p>
            <a:r>
              <a:rPr lang="en-US" dirty="0" smtClean="0"/>
              <a:t>Exercise Boot Camp</a:t>
            </a:r>
          </a:p>
          <a:p>
            <a:r>
              <a:rPr lang="en-US" dirty="0"/>
              <a:t>Seniors Exercise</a:t>
            </a:r>
          </a:p>
          <a:p>
            <a:r>
              <a:rPr lang="en-US" dirty="0" smtClean="0"/>
              <a:t>Volley Ball</a:t>
            </a:r>
          </a:p>
          <a:p>
            <a:r>
              <a:rPr lang="en-US" dirty="0" smtClean="0"/>
              <a:t>Dodge Ball</a:t>
            </a:r>
          </a:p>
          <a:p>
            <a:r>
              <a:rPr lang="en-US" dirty="0" smtClean="0"/>
              <a:t>Ceramics</a:t>
            </a:r>
          </a:p>
          <a:p>
            <a:endParaRPr lang="en-US" dirty="0"/>
          </a:p>
        </p:txBody>
      </p:sp>
      <p:sp>
        <p:nvSpPr>
          <p:cNvPr id="5" name="Content Placeholder 2"/>
          <p:cNvSpPr>
            <a:spLocks noGrp="1"/>
          </p:cNvSpPr>
          <p:nvPr>
            <p:ph sz="half" idx="1"/>
          </p:nvPr>
        </p:nvSpPr>
        <p:spPr>
          <a:xfrm>
            <a:off x="4724400" y="1676400"/>
            <a:ext cx="3886200" cy="4495800"/>
          </a:xfrm>
        </p:spPr>
        <p:txBody>
          <a:bodyPr>
            <a:normAutofit fontScale="92500" lnSpcReduction="10000"/>
          </a:bodyPr>
          <a:lstStyle/>
          <a:p>
            <a:r>
              <a:rPr lang="en-US" dirty="0" smtClean="0"/>
              <a:t>Line Dancing</a:t>
            </a:r>
          </a:p>
          <a:p>
            <a:r>
              <a:rPr lang="en-US" dirty="0" smtClean="0"/>
              <a:t>Movie Nights</a:t>
            </a:r>
          </a:p>
          <a:p>
            <a:r>
              <a:rPr lang="en-US" dirty="0" smtClean="0"/>
              <a:t>Parents Night Out</a:t>
            </a:r>
          </a:p>
          <a:p>
            <a:r>
              <a:rPr lang="en-US" dirty="0" smtClean="0"/>
              <a:t>Festival of Lights</a:t>
            </a:r>
          </a:p>
          <a:p>
            <a:r>
              <a:rPr lang="en-US" dirty="0" smtClean="0"/>
              <a:t>Town Garage Sale</a:t>
            </a:r>
          </a:p>
          <a:p>
            <a:r>
              <a:rPr lang="en-US" dirty="0" smtClean="0"/>
              <a:t>Tween/Teen Lounge</a:t>
            </a:r>
            <a:endParaRPr lang="en-US" dirty="0"/>
          </a:p>
          <a:p>
            <a:endParaRPr lang="en-US" dirty="0" smtClean="0"/>
          </a:p>
          <a:p>
            <a:pPr marL="0" indent="0">
              <a:buNone/>
            </a:pPr>
            <a:r>
              <a:rPr lang="en-US" dirty="0" smtClean="0"/>
              <a:t>&amp; </a:t>
            </a:r>
            <a:r>
              <a:rPr lang="en-US" dirty="0" smtClean="0"/>
              <a:t>MUCH MORE!</a:t>
            </a:r>
          </a:p>
          <a:p>
            <a:pPr marL="0" indent="0">
              <a:buNone/>
            </a:pPr>
            <a:r>
              <a:rPr lang="en-US" dirty="0" smtClean="0"/>
              <a:t>We want to hear YOUR suggestions!</a:t>
            </a:r>
            <a:endParaRPr lang="en-US" dirty="0" smtClean="0"/>
          </a:p>
          <a:p>
            <a:endParaRPr lang="en-US" dirty="0"/>
          </a:p>
        </p:txBody>
      </p:sp>
    </p:spTree>
    <p:extLst>
      <p:ext uri="{BB962C8B-B14F-4D97-AF65-F5344CB8AC3E}">
        <p14:creationId xmlns:p14="http://schemas.microsoft.com/office/powerpoint/2010/main" val="37462091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400"/>
            <a:ext cx="8229600" cy="1143000"/>
          </a:xfrm>
        </p:spPr>
        <p:txBody>
          <a:bodyPr/>
          <a:lstStyle/>
          <a:p>
            <a:r>
              <a:rPr lang="en-US" b="1" dirty="0" smtClean="0"/>
              <a:t>EXPAND ON SUMMER CAMP</a:t>
            </a:r>
            <a:endParaRPr lang="en-US" b="1" dirty="0"/>
          </a:p>
        </p:txBody>
      </p:sp>
      <p:sp>
        <p:nvSpPr>
          <p:cNvPr id="5" name="Content Placeholder 4"/>
          <p:cNvSpPr>
            <a:spLocks noGrp="1"/>
          </p:cNvSpPr>
          <p:nvPr>
            <p:ph sz="half" idx="1"/>
          </p:nvPr>
        </p:nvSpPr>
        <p:spPr>
          <a:xfrm>
            <a:off x="304800" y="1219200"/>
            <a:ext cx="8153400" cy="1447800"/>
          </a:xfrm>
        </p:spPr>
        <p:txBody>
          <a:bodyPr/>
          <a:lstStyle/>
          <a:p>
            <a:r>
              <a:rPr lang="en-US" dirty="0" smtClean="0"/>
              <a:t>Additional Sessions </a:t>
            </a:r>
          </a:p>
          <a:p>
            <a:r>
              <a:rPr lang="en-US" dirty="0" smtClean="0"/>
              <a:t>Longer </a:t>
            </a:r>
            <a:r>
              <a:rPr lang="en-US" dirty="0"/>
              <a:t>Hours –Early Drop off/ Late Pick Up</a:t>
            </a:r>
          </a:p>
          <a:p>
            <a:endParaRPr lang="en-US" dirty="0" smtClean="0"/>
          </a:p>
          <a:p>
            <a:pPr marL="0" indent="0">
              <a:buNone/>
            </a:pPr>
            <a:endParaRPr lang="en-US" dirty="0" smtClean="0"/>
          </a:p>
          <a:p>
            <a:pPr marL="0" indent="0">
              <a:buNone/>
            </a:pPr>
            <a:endParaRPr lang="en-US" dirty="0" smtClean="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512"/>
          <a:stretch/>
        </p:blipFill>
        <p:spPr>
          <a:xfrm>
            <a:off x="1066800" y="2286000"/>
            <a:ext cx="6774322" cy="4343400"/>
          </a:xfrm>
          <a:prstGeom prst="rect">
            <a:avLst/>
          </a:prstGeom>
        </p:spPr>
      </p:pic>
    </p:spTree>
    <p:extLst>
      <p:ext uri="{BB962C8B-B14F-4D97-AF65-F5344CB8AC3E}">
        <p14:creationId xmlns:p14="http://schemas.microsoft.com/office/powerpoint/2010/main" val="11639846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5334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WHAT’S AVAILABLE TO USE?</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7924800" cy="5262563"/>
          </a:xfrm>
          <a:prstGeom prst="rect">
            <a:avLst/>
          </a:prstGeom>
        </p:spPr>
      </p:pic>
    </p:spTree>
    <p:extLst>
      <p:ext uri="{BB962C8B-B14F-4D97-AF65-F5344CB8AC3E}">
        <p14:creationId xmlns:p14="http://schemas.microsoft.com/office/powerpoint/2010/main" val="3402008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9705" y="1215123"/>
            <a:ext cx="4342182" cy="2442477"/>
          </a:xfrm>
          <a:ln>
            <a:solidFill>
              <a:schemeClr val="tx1"/>
            </a:solidFill>
          </a:ln>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214439"/>
            <a:ext cx="4343400" cy="2443161"/>
          </a:xfrm>
          <a:ln>
            <a:solidFill>
              <a:schemeClr val="tx1"/>
            </a:solidFill>
          </a:ln>
        </p:spPr>
      </p:pic>
      <p:sp>
        <p:nvSpPr>
          <p:cNvPr id="2" name="Rectangle 1"/>
          <p:cNvSpPr/>
          <p:nvPr/>
        </p:nvSpPr>
        <p:spPr>
          <a:xfrm>
            <a:off x="1136685" y="667434"/>
            <a:ext cx="273042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Events Room</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969910" y="652696"/>
            <a:ext cx="379309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Conference Room</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itle 3"/>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INDOORS</a:t>
            </a:r>
            <a:endParaRPr lang="en-US" b="1"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6879" b="22116"/>
          <a:stretch/>
        </p:blipFill>
        <p:spPr>
          <a:xfrm>
            <a:off x="304800" y="3738874"/>
            <a:ext cx="4304344" cy="2927257"/>
          </a:xfrm>
          <a:prstGeom prst="rect">
            <a:avLst/>
          </a:prstGeom>
        </p:spPr>
      </p:pic>
      <p:sp>
        <p:nvSpPr>
          <p:cNvPr id="15" name="Rectangle 14"/>
          <p:cNvSpPr/>
          <p:nvPr/>
        </p:nvSpPr>
        <p:spPr>
          <a:xfrm>
            <a:off x="1664810" y="3707332"/>
            <a:ext cx="167417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Kitchen</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688" t="4640"/>
          <a:stretch/>
        </p:blipFill>
        <p:spPr>
          <a:xfrm>
            <a:off x="4648199" y="3738874"/>
            <a:ext cx="4409309" cy="2880585"/>
          </a:xfrm>
          <a:prstGeom prst="rect">
            <a:avLst/>
          </a:prstGeom>
        </p:spPr>
      </p:pic>
      <p:sp>
        <p:nvSpPr>
          <p:cNvPr id="16" name="Rectangle 15"/>
          <p:cNvSpPr/>
          <p:nvPr/>
        </p:nvSpPr>
        <p:spPr>
          <a:xfrm>
            <a:off x="4774110" y="3744396"/>
            <a:ext cx="415748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Teen/Tween Lounge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771899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38056" y="1117600"/>
            <a:ext cx="352769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Hard Floor Space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5549055" y="1117599"/>
            <a:ext cx="2236895"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Turf Space</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Title 3"/>
          <p:cNvSpPr txBox="1">
            <a:spLocks/>
          </p:cNvSpPr>
          <p:nvPr/>
        </p:nvSpPr>
        <p:spPr>
          <a:xfrm>
            <a:off x="533400" y="-25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INDOORS</a:t>
            </a:r>
            <a:endParaRPr lang="en-US"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2782"/>
          <a:stretch/>
        </p:blipFill>
        <p:spPr>
          <a:xfrm>
            <a:off x="4593104" y="2286000"/>
            <a:ext cx="4148796" cy="347186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4074" b="59074"/>
          <a:stretch/>
        </p:blipFill>
        <p:spPr>
          <a:xfrm rot="16200000">
            <a:off x="274047" y="2572747"/>
            <a:ext cx="4155669" cy="2722562"/>
          </a:xfrm>
          <a:prstGeom prst="rect">
            <a:avLst/>
          </a:prstGeom>
        </p:spPr>
      </p:pic>
    </p:spTree>
    <p:extLst>
      <p:ext uri="{BB962C8B-B14F-4D97-AF65-F5344CB8AC3E}">
        <p14:creationId xmlns:p14="http://schemas.microsoft.com/office/powerpoint/2010/main" val="310534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3962400"/>
            <a:ext cx="82296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buFont typeface="Arial" panose="020B0604020202020204" pitchFamily="34" charset="0"/>
              <a:buNone/>
            </a:pPr>
            <a:r>
              <a:rPr lang="en-US" dirty="0" smtClean="0"/>
              <a:t>Hopefully we will answer all of your questions during this presentation, however, we will offer a final 15 minute Q&amp;A session upon closing of tonight’s event.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500" y="177800"/>
            <a:ext cx="6477000" cy="3597434"/>
          </a:xfrm>
          <a:prstGeom prst="rect">
            <a:avLst/>
          </a:prstGeom>
        </p:spPr>
      </p:pic>
    </p:spTree>
    <p:extLst>
      <p:ext uri="{BB962C8B-B14F-4D97-AF65-F5344CB8AC3E}">
        <p14:creationId xmlns:p14="http://schemas.microsoft.com/office/powerpoint/2010/main" val="4835240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533400" y="-25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OUTOORS</a:t>
            </a:r>
            <a:endParaRPr lang="en-US"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084" b="36250"/>
          <a:stretch/>
        </p:blipFill>
        <p:spPr>
          <a:xfrm>
            <a:off x="780311" y="1183359"/>
            <a:ext cx="7735777" cy="5329090"/>
          </a:xfrm>
          <a:prstGeom prst="rect">
            <a:avLst/>
          </a:prstGeom>
        </p:spPr>
      </p:pic>
      <p:sp>
        <p:nvSpPr>
          <p:cNvPr id="2" name="Rectangle 1"/>
          <p:cNvSpPr/>
          <p:nvPr/>
        </p:nvSpPr>
        <p:spPr>
          <a:xfrm>
            <a:off x="914400" y="1183359"/>
            <a:ext cx="174964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Pavilion</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947455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06615" y="246743"/>
            <a:ext cx="2521717"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Fitness Trail</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4700509" y="246742"/>
            <a:ext cx="422064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Circuit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Training Trail </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8" y="959089"/>
            <a:ext cx="4125352" cy="55004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59089"/>
            <a:ext cx="4114800" cy="5486400"/>
          </a:xfrm>
          <a:prstGeom prst="rect">
            <a:avLst/>
          </a:prstGeom>
        </p:spPr>
      </p:pic>
    </p:spTree>
    <p:extLst>
      <p:ext uri="{BB962C8B-B14F-4D97-AF65-F5344CB8AC3E}">
        <p14:creationId xmlns:p14="http://schemas.microsoft.com/office/powerpoint/2010/main" val="3226439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97393" y="1676400"/>
            <a:ext cx="8365607" cy="4942568"/>
          </a:xfrm>
        </p:spPr>
      </p:pic>
      <p:sp>
        <p:nvSpPr>
          <p:cNvPr id="2" name="TextBox 1"/>
          <p:cNvSpPr txBox="1"/>
          <p:nvPr/>
        </p:nvSpPr>
        <p:spPr>
          <a:xfrm>
            <a:off x="0" y="304800"/>
            <a:ext cx="9144000" cy="1200329"/>
          </a:xfrm>
          <a:prstGeom prst="rect">
            <a:avLst/>
          </a:prstGeom>
          <a:noFill/>
        </p:spPr>
        <p:txBody>
          <a:bodyPr wrap="square" rtlCol="0">
            <a:spAutoFit/>
          </a:bodyPr>
          <a:lstStyle/>
          <a:p>
            <a:pPr algn="ctr"/>
            <a:r>
              <a:rPr lang="en-US" sz="3600" b="1" dirty="0" smtClean="0"/>
              <a:t>3 Constructed Fields include: </a:t>
            </a:r>
          </a:p>
          <a:p>
            <a:pPr algn="ctr"/>
            <a:r>
              <a:rPr lang="en-US" sz="3600" b="1" dirty="0" smtClean="0"/>
              <a:t>5 Playing Fields, 1 Soccer Field, 2 Fitness Trails </a:t>
            </a:r>
            <a:endParaRPr lang="en-US" sz="3600" b="1" dirty="0"/>
          </a:p>
        </p:txBody>
      </p:sp>
      <p:cxnSp>
        <p:nvCxnSpPr>
          <p:cNvPr id="6" name="Straight Arrow Connector 5"/>
          <p:cNvCxnSpPr/>
          <p:nvPr/>
        </p:nvCxnSpPr>
        <p:spPr>
          <a:xfrm>
            <a:off x="2438400" y="33528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05600" y="32766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800600" y="41910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344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1143000"/>
          </a:xfrm>
        </p:spPr>
        <p:txBody>
          <a:bodyPr>
            <a:normAutofit/>
          </a:bodyPr>
          <a:lstStyle/>
          <a:p>
            <a:r>
              <a:rPr lang="en-US" sz="4800" b="1" dirty="0" smtClean="0"/>
              <a:t>SUPPORT OF FROZEN </a:t>
            </a:r>
            <a:r>
              <a:rPr lang="en-US" sz="4800" b="1" dirty="0"/>
              <a:t>ROPES</a:t>
            </a:r>
          </a:p>
        </p:txBody>
      </p:sp>
      <p:sp>
        <p:nvSpPr>
          <p:cNvPr id="5" name="TextBox 4"/>
          <p:cNvSpPr txBox="1"/>
          <p:nvPr/>
        </p:nvSpPr>
        <p:spPr>
          <a:xfrm>
            <a:off x="838200" y="3124200"/>
            <a:ext cx="7620000" cy="1569660"/>
          </a:xfrm>
          <a:prstGeom prst="rect">
            <a:avLst/>
          </a:prstGeom>
          <a:noFill/>
        </p:spPr>
        <p:txBody>
          <a:bodyPr wrap="square" rtlCol="0">
            <a:spAutoFit/>
          </a:bodyPr>
          <a:lstStyle/>
          <a:p>
            <a:pPr algn="ctr"/>
            <a:r>
              <a:rPr lang="en-US" sz="3200" dirty="0" smtClean="0"/>
              <a:t>Frozen Ropes, a 22 year business in Chester, will be a valuable resource to the facility.</a:t>
            </a:r>
          </a:p>
          <a:p>
            <a:pPr algn="ctr"/>
            <a:endParaRPr lang="en-US" sz="3200" dirty="0"/>
          </a:p>
        </p:txBody>
      </p:sp>
    </p:spTree>
    <p:extLst>
      <p:ext uri="{BB962C8B-B14F-4D97-AF65-F5344CB8AC3E}">
        <p14:creationId xmlns:p14="http://schemas.microsoft.com/office/powerpoint/2010/main" val="3165312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normAutofit fontScale="90000"/>
          </a:bodyPr>
          <a:lstStyle/>
          <a:p>
            <a:r>
              <a:rPr lang="en-US" b="1" dirty="0" smtClean="0"/>
              <a:t>TO OFFER A STORM READY FACILITY</a:t>
            </a:r>
            <a:endParaRPr lang="en-US" b="1" dirty="0"/>
          </a:p>
        </p:txBody>
      </p:sp>
      <p:sp>
        <p:nvSpPr>
          <p:cNvPr id="3" name="Content Placeholder 2"/>
          <p:cNvSpPr>
            <a:spLocks noGrp="1"/>
          </p:cNvSpPr>
          <p:nvPr>
            <p:ph idx="1"/>
          </p:nvPr>
        </p:nvSpPr>
        <p:spPr>
          <a:xfrm>
            <a:off x="457200" y="3170237"/>
            <a:ext cx="8229600" cy="3687763"/>
          </a:xfrm>
        </p:spPr>
        <p:txBody>
          <a:bodyPr/>
          <a:lstStyle/>
          <a:p>
            <a:r>
              <a:rPr lang="en-US" dirty="0" smtClean="0"/>
              <a:t>A Registered Emergency Shelter for the town of Chester and neighboring towns</a:t>
            </a:r>
          </a:p>
          <a:p>
            <a:r>
              <a:rPr lang="en-US" dirty="0" smtClean="0"/>
              <a:t>Grants available</a:t>
            </a:r>
          </a:p>
          <a:p>
            <a:r>
              <a:rPr lang="en-US" dirty="0" smtClean="0"/>
              <a:t>Government </a:t>
            </a:r>
            <a:r>
              <a:rPr lang="en-US" dirty="0"/>
              <a:t>funded</a:t>
            </a:r>
          </a:p>
          <a:p>
            <a:r>
              <a:rPr lang="en-US" dirty="0" smtClean="0"/>
              <a:t>Cots</a:t>
            </a:r>
            <a:r>
              <a:rPr lang="en-US" dirty="0"/>
              <a:t>, generators and </a:t>
            </a:r>
            <a:r>
              <a:rPr lang="en-US" dirty="0" smtClean="0"/>
              <a:t>all ER supplies significantly discounted or free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2400"/>
            <a:ext cx="6238875" cy="2000250"/>
          </a:xfrm>
          <a:prstGeom prst="rect">
            <a:avLst/>
          </a:prstGeom>
        </p:spPr>
      </p:pic>
    </p:spTree>
    <p:extLst>
      <p:ext uri="{BB962C8B-B14F-4D97-AF65-F5344CB8AC3E}">
        <p14:creationId xmlns:p14="http://schemas.microsoft.com/office/powerpoint/2010/main" val="2298544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04800"/>
            <a:ext cx="6553200" cy="4360857"/>
          </a:xfrm>
          <a:prstGeom prst="rect">
            <a:avLst/>
          </a:prstGeom>
        </p:spPr>
      </p:pic>
      <p:sp>
        <p:nvSpPr>
          <p:cNvPr id="2" name="Title 1"/>
          <p:cNvSpPr>
            <a:spLocks noGrp="1"/>
          </p:cNvSpPr>
          <p:nvPr>
            <p:ph type="title"/>
          </p:nvPr>
        </p:nvSpPr>
        <p:spPr>
          <a:xfrm>
            <a:off x="609600" y="3124200"/>
            <a:ext cx="7924800" cy="1828800"/>
          </a:xfrm>
        </p:spPr>
        <p:txBody>
          <a:bodyPr>
            <a:normAutofit/>
          </a:bodyPr>
          <a:lstStyle/>
          <a:p>
            <a:r>
              <a:rPr lang="en-US" sz="7200" b="1" dirty="0" smtClean="0"/>
              <a:t>THE SALE</a:t>
            </a:r>
            <a:endParaRPr lang="en-US" sz="7200" b="1" dirty="0"/>
          </a:p>
        </p:txBody>
      </p:sp>
      <p:sp>
        <p:nvSpPr>
          <p:cNvPr id="3" name="Content Placeholder 2"/>
          <p:cNvSpPr>
            <a:spLocks noGrp="1"/>
          </p:cNvSpPr>
          <p:nvPr>
            <p:ph sz="half" idx="1"/>
          </p:nvPr>
        </p:nvSpPr>
        <p:spPr>
          <a:xfrm>
            <a:off x="419100" y="4953000"/>
            <a:ext cx="8153400" cy="1752600"/>
          </a:xfrm>
        </p:spPr>
        <p:txBody>
          <a:bodyPr/>
          <a:lstStyle/>
          <a:p>
            <a:pPr marL="0" indent="0" algn="ctr">
              <a:buNone/>
            </a:pPr>
            <a:r>
              <a:rPr lang="en-US" dirty="0" smtClean="0"/>
              <a:t>Listing Price: 3.5 Million</a:t>
            </a:r>
          </a:p>
          <a:p>
            <a:pPr marL="0" indent="0" algn="ctr">
              <a:buNone/>
            </a:pPr>
            <a:r>
              <a:rPr lang="en-US" dirty="0" smtClean="0"/>
              <a:t>Agreed Sale price: 3.2 Million</a:t>
            </a:r>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798147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pPr marL="0" indent="0"/>
            <a:r>
              <a:rPr lang="en-US" b="1" dirty="0" smtClean="0"/>
              <a:t>Restricted Use Appraisal: </a:t>
            </a:r>
            <a:br>
              <a:rPr lang="en-US" b="1" dirty="0" smtClean="0"/>
            </a:br>
            <a:r>
              <a:rPr lang="en-US" dirty="0" smtClean="0"/>
              <a:t>2.79 mm</a:t>
            </a:r>
            <a:br>
              <a:rPr lang="en-US" dirty="0" smtClean="0"/>
            </a:br>
            <a:r>
              <a:rPr lang="en-US" sz="3100" dirty="0" smtClean="0"/>
              <a:t>Report Received: May, 2016</a:t>
            </a:r>
            <a:r>
              <a:rPr lang="en-US" dirty="0" smtClean="0"/>
              <a:t/>
            </a:r>
            <a:br>
              <a:rPr lang="en-US" dirty="0" smtClean="0"/>
            </a:br>
            <a:endParaRPr lang="en-US" dirty="0"/>
          </a:p>
        </p:txBody>
      </p:sp>
      <p:sp>
        <p:nvSpPr>
          <p:cNvPr id="3" name="Content Placeholder 2"/>
          <p:cNvSpPr>
            <a:spLocks noGrp="1"/>
          </p:cNvSpPr>
          <p:nvPr>
            <p:ph idx="1"/>
          </p:nvPr>
        </p:nvSpPr>
        <p:spPr>
          <a:xfrm>
            <a:off x="457200" y="2971800"/>
            <a:ext cx="8229600" cy="3352800"/>
          </a:xfrm>
        </p:spPr>
        <p:txBody>
          <a:bodyPr>
            <a:normAutofit/>
          </a:bodyPr>
          <a:lstStyle/>
          <a:p>
            <a:pPr marL="0" indent="0">
              <a:buNone/>
            </a:pPr>
            <a:r>
              <a:rPr lang="en-US" dirty="0" smtClean="0"/>
              <a:t>Based on </a:t>
            </a:r>
          </a:p>
          <a:p>
            <a:pPr lvl="1"/>
            <a:r>
              <a:rPr lang="en-US" dirty="0" smtClean="0"/>
              <a:t>Full Deed Restriction/ NO INCOME RENTAL</a:t>
            </a:r>
          </a:p>
          <a:p>
            <a:pPr marL="857250" lvl="2" indent="0">
              <a:buNone/>
            </a:pPr>
            <a:r>
              <a:rPr lang="en-US" dirty="0" smtClean="0"/>
              <a:t>(which has since been lifted)</a:t>
            </a:r>
          </a:p>
          <a:p>
            <a:pPr lvl="1"/>
            <a:r>
              <a:rPr lang="en-US" dirty="0" smtClean="0"/>
              <a:t>No account of 4 Acres of Fitness Trails </a:t>
            </a:r>
            <a:r>
              <a:rPr lang="en-US" dirty="0"/>
              <a:t>/ community walking </a:t>
            </a:r>
            <a:r>
              <a:rPr lang="en-US" dirty="0" smtClean="0"/>
              <a:t>paths</a:t>
            </a:r>
          </a:p>
        </p:txBody>
      </p:sp>
    </p:spTree>
    <p:extLst>
      <p:ext uri="{BB962C8B-B14F-4D97-AF65-F5344CB8AC3E}">
        <p14:creationId xmlns:p14="http://schemas.microsoft.com/office/powerpoint/2010/main" val="1468598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PURCHASE</a:t>
            </a:r>
            <a:endParaRPr lang="en-US" b="1"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smtClean="0"/>
              <a:t>Purchase Price: 3.2 mm</a:t>
            </a:r>
          </a:p>
          <a:p>
            <a:r>
              <a:rPr lang="en-US" dirty="0" smtClean="0"/>
              <a:t>Bond Interest Rate: 1.35%</a:t>
            </a:r>
          </a:p>
          <a:p>
            <a:r>
              <a:rPr lang="en-US" dirty="0" smtClean="0"/>
              <a:t>Expense over 30 Years: $3,893,400</a:t>
            </a:r>
          </a:p>
          <a:p>
            <a:endParaRPr lang="en-US" dirty="0" smtClean="0"/>
          </a:p>
          <a:p>
            <a:endParaRPr lang="en-US" dirty="0"/>
          </a:p>
          <a:p>
            <a:pPr marL="0" indent="0">
              <a:buNone/>
            </a:pPr>
            <a:r>
              <a:rPr lang="en-US" dirty="0" smtClean="0"/>
              <a:t>What was expense of Knapp’s view? </a:t>
            </a:r>
          </a:p>
          <a:p>
            <a:r>
              <a:rPr lang="en-US" dirty="0" smtClean="0"/>
              <a:t>Purchase Price: 4.4 mm</a:t>
            </a:r>
          </a:p>
          <a:p>
            <a:r>
              <a:rPr lang="en-US" dirty="0" smtClean="0"/>
              <a:t>Bond Interest Rate: 3.625%</a:t>
            </a:r>
          </a:p>
          <a:p>
            <a:r>
              <a:rPr lang="en-US" dirty="0" smtClean="0"/>
              <a:t>Expense over 15 Years: $5,704,223</a:t>
            </a:r>
          </a:p>
          <a:p>
            <a:endParaRPr lang="en-US" dirty="0"/>
          </a:p>
        </p:txBody>
      </p:sp>
    </p:spTree>
    <p:extLst>
      <p:ext uri="{BB962C8B-B14F-4D97-AF65-F5344CB8AC3E}">
        <p14:creationId xmlns:p14="http://schemas.microsoft.com/office/powerpoint/2010/main" val="34686115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2392362"/>
          </a:xfrm>
        </p:spPr>
        <p:txBody>
          <a:bodyPr>
            <a:normAutofit fontScale="90000"/>
          </a:bodyPr>
          <a:lstStyle/>
          <a:p>
            <a:pPr marL="0" indent="0"/>
            <a:r>
              <a:rPr lang="en-US" b="1" dirty="0" smtClean="0"/>
              <a:t>WHAT WE NEGOTIATED IN THE SALE</a:t>
            </a:r>
            <a:r>
              <a:rPr lang="en-US" dirty="0" smtClean="0"/>
              <a:t/>
            </a:r>
            <a:br>
              <a:rPr lang="en-US" dirty="0" smtClean="0"/>
            </a:br>
            <a:r>
              <a:rPr lang="en-US" dirty="0" smtClean="0"/>
              <a:t/>
            </a:r>
            <a:br>
              <a:rPr lang="en-US" dirty="0" smtClean="0"/>
            </a:br>
            <a:endParaRPr lang="en-US" dirty="0"/>
          </a:p>
        </p:txBody>
      </p:sp>
      <p:sp>
        <p:nvSpPr>
          <p:cNvPr id="4" name="Content Placeholder 3"/>
          <p:cNvSpPr>
            <a:spLocks noGrp="1"/>
          </p:cNvSpPr>
          <p:nvPr>
            <p:ph idx="1"/>
          </p:nvPr>
        </p:nvSpPr>
        <p:spPr>
          <a:xfrm>
            <a:off x="457200" y="1219200"/>
            <a:ext cx="8382000" cy="5334000"/>
          </a:xfrm>
        </p:spPr>
        <p:txBody>
          <a:bodyPr>
            <a:normAutofit fontScale="92500" lnSpcReduction="20000"/>
          </a:bodyPr>
          <a:lstStyle/>
          <a:p>
            <a:r>
              <a:rPr lang="en-US" dirty="0" smtClean="0"/>
              <a:t>3.3 mm &gt; 3.2 mm</a:t>
            </a:r>
          </a:p>
          <a:p>
            <a:endParaRPr lang="en-US" sz="1300" dirty="0" smtClean="0"/>
          </a:p>
          <a:p>
            <a:r>
              <a:rPr lang="en-US" dirty="0" smtClean="0"/>
              <a:t>Lifted Deed Restriction</a:t>
            </a:r>
          </a:p>
          <a:p>
            <a:pPr lvl="1"/>
            <a:r>
              <a:rPr lang="en-US" sz="2600" dirty="0" smtClean="0"/>
              <a:t>Restriction only for the first 5 years</a:t>
            </a:r>
          </a:p>
          <a:p>
            <a:pPr lvl="1"/>
            <a:r>
              <a:rPr lang="en-US" sz="2600" dirty="0" smtClean="0"/>
              <a:t>Only pertains to Major Tournaments</a:t>
            </a:r>
          </a:p>
          <a:p>
            <a:pPr lvl="1"/>
            <a:r>
              <a:rPr lang="en-US" sz="2600" dirty="0" smtClean="0"/>
              <a:t>All other Income Rental is permitted</a:t>
            </a:r>
          </a:p>
          <a:p>
            <a:pPr lvl="1"/>
            <a:r>
              <a:rPr lang="en-US" sz="2600" dirty="0" smtClean="0"/>
              <a:t>Frozen Ropes will rent fields 20 weekends/year for the first 5 years as a transition period for all</a:t>
            </a:r>
          </a:p>
          <a:p>
            <a:pPr lvl="1"/>
            <a:endParaRPr lang="en-US" sz="1300" dirty="0" smtClean="0"/>
          </a:p>
          <a:p>
            <a:r>
              <a:rPr lang="en-US" dirty="0" smtClean="0"/>
              <a:t>Will retrofit indoor turf to ½ Hard Floor and partition system for Turn Key readiness</a:t>
            </a:r>
          </a:p>
          <a:p>
            <a:endParaRPr lang="en-US" sz="1300" dirty="0" smtClean="0"/>
          </a:p>
          <a:p>
            <a:r>
              <a:rPr lang="en-US" dirty="0" smtClean="0"/>
              <a:t>To include a bigger bundle of existing furniture, fixtures, equipment and maintenance machinery              </a:t>
            </a:r>
            <a:r>
              <a:rPr lang="en-US" sz="2200" dirty="0" smtClean="0"/>
              <a:t>(details as followed)</a:t>
            </a:r>
          </a:p>
          <a:p>
            <a:pPr lvl="1"/>
            <a:endParaRPr lang="en-US" dirty="0"/>
          </a:p>
        </p:txBody>
      </p:sp>
    </p:spTree>
    <p:extLst>
      <p:ext uri="{BB962C8B-B14F-4D97-AF65-F5344CB8AC3E}">
        <p14:creationId xmlns:p14="http://schemas.microsoft.com/office/powerpoint/2010/main" val="11971816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2011362"/>
          </a:xfrm>
        </p:spPr>
        <p:txBody>
          <a:bodyPr>
            <a:normAutofit/>
          </a:bodyPr>
          <a:lstStyle/>
          <a:p>
            <a:r>
              <a:rPr lang="en-US" b="1" dirty="0" smtClean="0"/>
              <a:t>What’s “TURN KEY CONDITION” for OUR needs</a:t>
            </a:r>
            <a:endParaRPr lang="en-US" b="1" dirty="0"/>
          </a:p>
        </p:txBody>
      </p:sp>
      <p:sp>
        <p:nvSpPr>
          <p:cNvPr id="3" name="Content Placeholder 2"/>
          <p:cNvSpPr>
            <a:spLocks noGrp="1"/>
          </p:cNvSpPr>
          <p:nvPr>
            <p:ph idx="1"/>
          </p:nvPr>
        </p:nvSpPr>
        <p:spPr>
          <a:xfrm>
            <a:off x="457200" y="2743200"/>
            <a:ext cx="8229600" cy="3382963"/>
          </a:xfrm>
        </p:spPr>
        <p:txBody>
          <a:bodyPr/>
          <a:lstStyle/>
          <a:p>
            <a:r>
              <a:rPr lang="en-US" dirty="0" smtClean="0"/>
              <a:t>Reconfiguration of indoor turf space</a:t>
            </a:r>
          </a:p>
          <a:p>
            <a:endParaRPr lang="en-US" sz="2000" dirty="0" smtClean="0"/>
          </a:p>
          <a:p>
            <a:r>
              <a:rPr lang="en-US" dirty="0" smtClean="0"/>
              <a:t>Purchase &amp; install 50’x80’ portable hard floor </a:t>
            </a:r>
          </a:p>
          <a:p>
            <a:endParaRPr lang="en-US" sz="2000" dirty="0" smtClean="0"/>
          </a:p>
          <a:p>
            <a:r>
              <a:rPr lang="en-US" dirty="0" smtClean="0"/>
              <a:t>Purchase &amp; install partition dividing system</a:t>
            </a:r>
            <a:endParaRPr lang="en-US" dirty="0"/>
          </a:p>
        </p:txBody>
      </p:sp>
    </p:spTree>
    <p:extLst>
      <p:ext uri="{BB962C8B-B14F-4D97-AF65-F5344CB8AC3E}">
        <p14:creationId xmlns:p14="http://schemas.microsoft.com/office/powerpoint/2010/main" val="343841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OVERVIEW</a:t>
            </a:r>
            <a:endParaRPr lang="en-US" sz="7200" dirty="0"/>
          </a:p>
        </p:txBody>
      </p:sp>
      <p:sp>
        <p:nvSpPr>
          <p:cNvPr id="3" name="Subtitle 2"/>
          <p:cNvSpPr>
            <a:spLocks noGrp="1"/>
          </p:cNvSpPr>
          <p:nvPr>
            <p:ph type="subTitle" idx="1"/>
          </p:nvPr>
        </p:nvSpPr>
        <p:spPr/>
        <p:txBody>
          <a:bodyPr/>
          <a:lstStyle/>
          <a:p>
            <a:r>
              <a:rPr lang="en-US" dirty="0" smtClean="0"/>
              <a:t>What are we talking about exactly?</a:t>
            </a:r>
            <a:endParaRPr lang="en-US" dirty="0"/>
          </a:p>
        </p:txBody>
      </p:sp>
    </p:spTree>
    <p:extLst>
      <p:ext uri="{BB962C8B-B14F-4D97-AF65-F5344CB8AC3E}">
        <p14:creationId xmlns:p14="http://schemas.microsoft.com/office/powerpoint/2010/main" val="3425409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b="1" dirty="0" smtClean="0"/>
              <a:t>Current Floorplan</a:t>
            </a:r>
            <a:endParaRPr lang="en-US" b="1"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t="19361" b="9661"/>
          <a:stretch/>
        </p:blipFill>
        <p:spPr>
          <a:xfrm>
            <a:off x="2438400" y="870753"/>
            <a:ext cx="6062048" cy="5568147"/>
          </a:xfrm>
        </p:spPr>
      </p:pic>
      <p:sp>
        <p:nvSpPr>
          <p:cNvPr id="6" name="TextBox 5"/>
          <p:cNvSpPr txBox="1"/>
          <p:nvPr/>
        </p:nvSpPr>
        <p:spPr>
          <a:xfrm>
            <a:off x="457200" y="2057400"/>
            <a:ext cx="2438400" cy="954107"/>
          </a:xfrm>
          <a:prstGeom prst="rect">
            <a:avLst/>
          </a:prstGeom>
          <a:noFill/>
          <a:ln>
            <a:noFill/>
          </a:ln>
        </p:spPr>
        <p:txBody>
          <a:bodyPr wrap="square" rtlCol="0">
            <a:spAutoFit/>
          </a:bodyPr>
          <a:lstStyle/>
          <a:p>
            <a:r>
              <a:rPr lang="en-US" sz="2800" dirty="0" smtClean="0"/>
              <a:t>Main Rec Area: 85’ x 110’</a:t>
            </a:r>
            <a:endParaRPr lang="en-US" sz="2800" dirty="0"/>
          </a:p>
        </p:txBody>
      </p:sp>
      <p:cxnSp>
        <p:nvCxnSpPr>
          <p:cNvPr id="8" name="Straight Arrow Connector 7"/>
          <p:cNvCxnSpPr/>
          <p:nvPr/>
        </p:nvCxnSpPr>
        <p:spPr>
          <a:xfrm>
            <a:off x="2057400" y="2743200"/>
            <a:ext cx="19050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3886200"/>
            <a:ext cx="2438400" cy="954107"/>
          </a:xfrm>
          <a:prstGeom prst="rect">
            <a:avLst/>
          </a:prstGeom>
          <a:noFill/>
          <a:ln>
            <a:noFill/>
          </a:ln>
        </p:spPr>
        <p:txBody>
          <a:bodyPr wrap="square" rtlCol="0">
            <a:spAutoFit/>
          </a:bodyPr>
          <a:lstStyle/>
          <a:p>
            <a:r>
              <a:rPr lang="en-US" sz="2800" dirty="0" smtClean="0"/>
              <a:t>Currently all indoor Turf</a:t>
            </a:r>
            <a:endParaRPr lang="en-US" sz="2800" dirty="0"/>
          </a:p>
        </p:txBody>
      </p:sp>
    </p:spTree>
    <p:extLst>
      <p:ext uri="{BB962C8B-B14F-4D97-AF65-F5344CB8AC3E}">
        <p14:creationId xmlns:p14="http://schemas.microsoft.com/office/powerpoint/2010/main" val="3968341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1143000"/>
          </a:xfrm>
        </p:spPr>
        <p:txBody>
          <a:bodyPr/>
          <a:lstStyle/>
          <a:p>
            <a:r>
              <a:rPr lang="en-US" b="1" dirty="0" smtClean="0"/>
              <a:t>Turn Key Floorplan</a:t>
            </a:r>
            <a:endParaRPr lang="en-US" b="1" dirty="0"/>
          </a:p>
        </p:txBody>
      </p:sp>
      <p:pic>
        <p:nvPicPr>
          <p:cNvPr id="4" name="Content Placeholder 3"/>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t="19361" b="10529"/>
          <a:stretch/>
        </p:blipFill>
        <p:spPr>
          <a:xfrm>
            <a:off x="2683976" y="914400"/>
            <a:ext cx="6062048" cy="5500032"/>
          </a:xfrm>
        </p:spPr>
      </p:pic>
      <p:sp>
        <p:nvSpPr>
          <p:cNvPr id="6" name="TextBox 5"/>
          <p:cNvSpPr txBox="1"/>
          <p:nvPr/>
        </p:nvSpPr>
        <p:spPr>
          <a:xfrm>
            <a:off x="381000" y="1089897"/>
            <a:ext cx="3352800" cy="5016758"/>
          </a:xfrm>
          <a:prstGeom prst="rect">
            <a:avLst/>
          </a:prstGeom>
          <a:noFill/>
          <a:ln>
            <a:noFill/>
          </a:ln>
        </p:spPr>
        <p:txBody>
          <a:bodyPr wrap="square" rtlCol="0">
            <a:spAutoFit/>
          </a:bodyPr>
          <a:lstStyle/>
          <a:p>
            <a:r>
              <a:rPr lang="en-US" sz="2800" dirty="0" smtClean="0"/>
              <a:t>Split Rec Area</a:t>
            </a:r>
          </a:p>
          <a:p>
            <a:r>
              <a:rPr lang="en-US" sz="2800" dirty="0" smtClean="0"/>
              <a:t>85’ x 110’</a:t>
            </a:r>
          </a:p>
          <a:p>
            <a:endParaRPr lang="en-US" sz="2800" dirty="0" smtClean="0"/>
          </a:p>
          <a:p>
            <a:r>
              <a:rPr lang="en-US" sz="2800" dirty="0" smtClean="0"/>
              <a:t>Area #1: 85’ x 60’ </a:t>
            </a:r>
          </a:p>
          <a:p>
            <a:r>
              <a:rPr lang="en-US" sz="2800" dirty="0" smtClean="0"/>
              <a:t>Including 85’ x 50’ Hard Flooring</a:t>
            </a:r>
          </a:p>
          <a:p>
            <a:endParaRPr lang="en-US" sz="2800" dirty="0"/>
          </a:p>
          <a:p>
            <a:r>
              <a:rPr lang="en-US" sz="2800" dirty="0" smtClean="0"/>
              <a:t>Area #2: 85’ x 50</a:t>
            </a:r>
          </a:p>
          <a:p>
            <a:r>
              <a:rPr lang="en-US" sz="2800" dirty="0" smtClean="0"/>
              <a:t>Remains indoor Turf for multi-use </a:t>
            </a:r>
          </a:p>
          <a:p>
            <a:endParaRPr lang="en-US" sz="2000" dirty="0" smtClean="0"/>
          </a:p>
          <a:p>
            <a:endParaRPr lang="en-US" sz="2000" dirty="0"/>
          </a:p>
        </p:txBody>
      </p:sp>
      <p:sp>
        <p:nvSpPr>
          <p:cNvPr id="5" name="Rectangle 4"/>
          <p:cNvSpPr/>
          <p:nvPr/>
        </p:nvSpPr>
        <p:spPr>
          <a:xfrm>
            <a:off x="3962400" y="2530346"/>
            <a:ext cx="1905000" cy="2819400"/>
          </a:xfrm>
          <a:prstGeom prst="rect">
            <a:avLst/>
          </a:prstGeom>
          <a:solidFill>
            <a:srgbClr val="ECA8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867400" y="2530346"/>
            <a:ext cx="1752600" cy="2819400"/>
          </a:xfrm>
          <a:prstGeom prst="rect">
            <a:avLst/>
          </a:prstGeom>
          <a:solidFill>
            <a:srgbClr val="137D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5715000" y="2530346"/>
            <a:ext cx="0" cy="281940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33900" y="3429000"/>
            <a:ext cx="762000" cy="646331"/>
          </a:xfrm>
          <a:prstGeom prst="rect">
            <a:avLst/>
          </a:prstGeom>
          <a:noFill/>
        </p:spPr>
        <p:txBody>
          <a:bodyPr wrap="square" rtlCol="0">
            <a:spAutoFit/>
          </a:bodyPr>
          <a:lstStyle/>
          <a:p>
            <a:r>
              <a:rPr lang="en-US" sz="3600" dirty="0" smtClean="0"/>
              <a:t>#1</a:t>
            </a:r>
            <a:endParaRPr lang="en-US" sz="3600" dirty="0"/>
          </a:p>
        </p:txBody>
      </p:sp>
      <p:sp>
        <p:nvSpPr>
          <p:cNvPr id="15" name="TextBox 14"/>
          <p:cNvSpPr txBox="1"/>
          <p:nvPr/>
        </p:nvSpPr>
        <p:spPr>
          <a:xfrm>
            <a:off x="6388100" y="3428999"/>
            <a:ext cx="762000" cy="646331"/>
          </a:xfrm>
          <a:prstGeom prst="rect">
            <a:avLst/>
          </a:prstGeom>
          <a:noFill/>
        </p:spPr>
        <p:txBody>
          <a:bodyPr wrap="square" rtlCol="0">
            <a:spAutoFit/>
          </a:bodyPr>
          <a:lstStyle/>
          <a:p>
            <a:r>
              <a:rPr lang="en-US" sz="3600" dirty="0" smtClean="0"/>
              <a:t>#2</a:t>
            </a:r>
            <a:endParaRPr lang="en-US" sz="3600" dirty="0"/>
          </a:p>
        </p:txBody>
      </p:sp>
      <p:sp>
        <p:nvSpPr>
          <p:cNvPr id="3" name="Rectangle 2"/>
          <p:cNvSpPr/>
          <p:nvPr/>
        </p:nvSpPr>
        <p:spPr>
          <a:xfrm>
            <a:off x="7391400" y="2530346"/>
            <a:ext cx="228600" cy="28194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150100" y="2530346"/>
            <a:ext cx="228600" cy="281940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678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of Indoor Divider</a:t>
            </a:r>
            <a:endParaRPr lang="en-US" dirty="0"/>
          </a:p>
        </p:txBody>
      </p:sp>
      <p:pic>
        <p:nvPicPr>
          <p:cNvPr id="5" name="Content Placeholder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4490" b="53020"/>
          <a:stretch/>
        </p:blipFill>
        <p:spPr>
          <a:xfrm>
            <a:off x="1371600" y="1600200"/>
            <a:ext cx="6096000" cy="4604777"/>
          </a:xfrm>
        </p:spPr>
      </p:pic>
    </p:spTree>
    <p:extLst>
      <p:ext uri="{BB962C8B-B14F-4D97-AF65-F5344CB8AC3E}">
        <p14:creationId xmlns:p14="http://schemas.microsoft.com/office/powerpoint/2010/main" val="8634827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782762"/>
          </a:xfrm>
        </p:spPr>
        <p:txBody>
          <a:bodyPr>
            <a:normAutofit fontScale="90000"/>
          </a:bodyPr>
          <a:lstStyle/>
          <a:p>
            <a:r>
              <a:rPr lang="en-US" sz="4700" b="1" dirty="0" smtClean="0"/>
              <a:t>WHAT’S </a:t>
            </a:r>
            <a:r>
              <a:rPr lang="en-US" sz="4700" b="1" dirty="0"/>
              <a:t>INCLUDED </a:t>
            </a:r>
            <a:r>
              <a:rPr lang="en-US" sz="4700" b="1" dirty="0" smtClean="0"/>
              <a:t>IN THE PURCHASE?</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4114800" cy="5105400"/>
          </a:xfrm>
        </p:spPr>
        <p:txBody>
          <a:bodyPr>
            <a:normAutofit/>
          </a:bodyPr>
          <a:lstStyle/>
          <a:p>
            <a:pPr marL="0" indent="0">
              <a:buNone/>
            </a:pPr>
            <a:r>
              <a:rPr lang="en-US" dirty="0" smtClean="0"/>
              <a:t>Grounds </a:t>
            </a:r>
          </a:p>
          <a:p>
            <a:pPr lvl="1"/>
            <a:r>
              <a:rPr lang="en-US" dirty="0" smtClean="0"/>
              <a:t>2 Gazebos</a:t>
            </a:r>
          </a:p>
          <a:p>
            <a:pPr lvl="1"/>
            <a:r>
              <a:rPr lang="en-US" dirty="0" smtClean="0"/>
              <a:t>2 Sheds</a:t>
            </a:r>
          </a:p>
          <a:p>
            <a:pPr lvl="1"/>
            <a:r>
              <a:rPr lang="en-US" dirty="0" smtClean="0"/>
              <a:t>Turf Groomer</a:t>
            </a:r>
          </a:p>
          <a:p>
            <a:pPr lvl="1"/>
            <a:r>
              <a:rPr lang="en-US" dirty="0" smtClean="0"/>
              <a:t>One Golf Cart</a:t>
            </a:r>
          </a:p>
          <a:p>
            <a:pPr lvl="1"/>
            <a:r>
              <a:rPr lang="en-US" dirty="0" smtClean="0"/>
              <a:t>Fitness Trail Equipment</a:t>
            </a:r>
          </a:p>
          <a:p>
            <a:pPr lvl="1"/>
            <a:r>
              <a:rPr lang="en-US" dirty="0" smtClean="0"/>
              <a:t>Bleachers/Benches</a:t>
            </a:r>
          </a:p>
          <a:p>
            <a:pPr lvl="1"/>
            <a:r>
              <a:rPr lang="en-US" dirty="0" smtClean="0"/>
              <a:t>Portable Fencing</a:t>
            </a:r>
          </a:p>
          <a:p>
            <a:endParaRPr lang="en-US" dirty="0" smtClean="0"/>
          </a:p>
          <a:p>
            <a:endParaRPr lang="en-US" dirty="0"/>
          </a:p>
          <a:p>
            <a:endParaRPr lang="en-US" dirty="0"/>
          </a:p>
        </p:txBody>
      </p:sp>
      <p:sp>
        <p:nvSpPr>
          <p:cNvPr id="4" name="Content Placeholder 2"/>
          <p:cNvSpPr txBox="1">
            <a:spLocks/>
          </p:cNvSpPr>
          <p:nvPr/>
        </p:nvSpPr>
        <p:spPr>
          <a:xfrm>
            <a:off x="4724400" y="1676400"/>
            <a:ext cx="4114800" cy="510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Indoors</a:t>
            </a:r>
          </a:p>
          <a:p>
            <a:pPr lvl="1"/>
            <a:r>
              <a:rPr lang="en-US" dirty="0" smtClean="0"/>
              <a:t>Perimeter nets</a:t>
            </a:r>
          </a:p>
          <a:p>
            <a:pPr lvl="1"/>
            <a:r>
              <a:rPr lang="en-US" dirty="0"/>
              <a:t>Ceiling nets</a:t>
            </a:r>
          </a:p>
          <a:p>
            <a:pPr lvl="1"/>
            <a:r>
              <a:rPr lang="en-US" dirty="0" smtClean="0"/>
              <a:t>Blue wall padding</a:t>
            </a:r>
          </a:p>
          <a:p>
            <a:pPr lvl="1"/>
            <a:r>
              <a:rPr lang="en-US" dirty="0" smtClean="0"/>
              <a:t>Front reception counter</a:t>
            </a:r>
          </a:p>
          <a:p>
            <a:pPr lvl="1"/>
            <a:r>
              <a:rPr lang="en-US" dirty="0" smtClean="0"/>
              <a:t>Select office furniture</a:t>
            </a:r>
          </a:p>
          <a:p>
            <a:pPr lvl="1"/>
            <a:r>
              <a:rPr lang="en-US" dirty="0" smtClean="0"/>
              <a:t>Bleachers/Benches</a:t>
            </a:r>
          </a:p>
          <a:p>
            <a:pPr lvl="1"/>
            <a:endParaRPr lang="en-US" dirty="0" smtClean="0"/>
          </a:p>
          <a:p>
            <a:r>
              <a:rPr lang="en-US" dirty="0" smtClean="0"/>
              <a:t>All major Concession Stand fixtures, display cases and appliances</a:t>
            </a:r>
          </a:p>
          <a:p>
            <a:endParaRPr lang="en-US" dirty="0" smtClean="0"/>
          </a:p>
          <a:p>
            <a:endParaRPr lang="en-US" dirty="0"/>
          </a:p>
        </p:txBody>
      </p:sp>
    </p:spTree>
    <p:extLst>
      <p:ext uri="{BB962C8B-B14F-4D97-AF65-F5344CB8AC3E}">
        <p14:creationId xmlns:p14="http://schemas.microsoft.com/office/powerpoint/2010/main" val="24481043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FINANCIALS</a:t>
            </a:r>
            <a:endParaRPr lang="en-US" sz="7200" dirty="0"/>
          </a:p>
        </p:txBody>
      </p:sp>
      <p:sp>
        <p:nvSpPr>
          <p:cNvPr id="3" name="Subtitle 2"/>
          <p:cNvSpPr>
            <a:spLocks noGrp="1"/>
          </p:cNvSpPr>
          <p:nvPr>
            <p:ph type="subTitle" idx="1"/>
          </p:nvPr>
        </p:nvSpPr>
        <p:spPr/>
        <p:txBody>
          <a:bodyPr/>
          <a:lstStyle/>
          <a:p>
            <a:r>
              <a:rPr lang="en-US" dirty="0" smtClean="0"/>
              <a:t>How much will it actually cost?</a:t>
            </a:r>
            <a:endParaRPr lang="en-US" dirty="0"/>
          </a:p>
        </p:txBody>
      </p:sp>
    </p:spTree>
    <p:extLst>
      <p:ext uri="{BB962C8B-B14F-4D97-AF65-F5344CB8AC3E}">
        <p14:creationId xmlns:p14="http://schemas.microsoft.com/office/powerpoint/2010/main" val="3735582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b="1" dirty="0" smtClean="0"/>
              <a:t>How does it fit in the Big Picture?</a:t>
            </a:r>
            <a:endParaRPr lang="en-US" b="1" dirty="0"/>
          </a:p>
        </p:txBody>
      </p:sp>
      <p:sp>
        <p:nvSpPr>
          <p:cNvPr id="3" name="Content Placeholder 2"/>
          <p:cNvSpPr>
            <a:spLocks noGrp="1"/>
          </p:cNvSpPr>
          <p:nvPr>
            <p:ph idx="1"/>
          </p:nvPr>
        </p:nvSpPr>
        <p:spPr>
          <a:xfrm>
            <a:off x="457200" y="2209800"/>
            <a:ext cx="8229600" cy="4068763"/>
          </a:xfrm>
        </p:spPr>
        <p:txBody>
          <a:bodyPr/>
          <a:lstStyle/>
          <a:p>
            <a:r>
              <a:rPr lang="en-US" dirty="0" smtClean="0"/>
              <a:t>Plans for the Senior </a:t>
            </a:r>
            <a:r>
              <a:rPr lang="en-US" dirty="0" smtClean="0"/>
              <a:t>Center</a:t>
            </a:r>
            <a:endParaRPr lang="en-US" dirty="0" smtClean="0"/>
          </a:p>
          <a:p>
            <a:r>
              <a:rPr lang="en-US" dirty="0" smtClean="0"/>
              <a:t>Plans for The Police </a:t>
            </a:r>
            <a:r>
              <a:rPr lang="en-US" dirty="0" smtClean="0"/>
              <a:t>Station</a:t>
            </a:r>
            <a:endParaRPr lang="en-US" dirty="0" smtClean="0"/>
          </a:p>
          <a:p>
            <a:endParaRPr lang="en-US" dirty="0"/>
          </a:p>
          <a:p>
            <a:pPr marL="0" indent="0" algn="ctr">
              <a:buNone/>
            </a:pPr>
            <a:r>
              <a:rPr lang="en-US" dirty="0" smtClean="0"/>
              <a:t>And now I’ll show you The Rock &amp;</a:t>
            </a:r>
          </a:p>
          <a:p>
            <a:pPr marL="0" indent="0" algn="ctr">
              <a:buNone/>
            </a:pPr>
            <a:r>
              <a:rPr lang="en-US" dirty="0" smtClean="0"/>
              <a:t>how it will effect you?</a:t>
            </a:r>
          </a:p>
          <a:p>
            <a:pPr marL="0" indent="0">
              <a:buNone/>
            </a:pPr>
            <a:endParaRPr lang="en-US" dirty="0" smtClean="0"/>
          </a:p>
        </p:txBody>
      </p:sp>
    </p:spTree>
    <p:extLst>
      <p:ext uri="{BB962C8B-B14F-4D97-AF65-F5344CB8AC3E}">
        <p14:creationId xmlns:p14="http://schemas.microsoft.com/office/powerpoint/2010/main" val="24487535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TAX RATE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5107953"/>
              </p:ext>
            </p:extLst>
          </p:nvPr>
        </p:nvGraphicFramePr>
        <p:xfrm>
          <a:off x="533400" y="1600200"/>
          <a:ext cx="8153400" cy="4495793"/>
        </p:xfrm>
        <a:graphic>
          <a:graphicData uri="http://schemas.openxmlformats.org/drawingml/2006/table">
            <a:tbl>
              <a:tblPr>
                <a:tableStyleId>{5C22544A-7EE6-4342-B048-85BDC9FD1C3A}</a:tableStyleId>
              </a:tblPr>
              <a:tblGrid>
                <a:gridCol w="3923320"/>
                <a:gridCol w="2115040"/>
                <a:gridCol w="2115040"/>
              </a:tblGrid>
              <a:tr h="557872">
                <a:tc>
                  <a:txBody>
                    <a:bodyPr/>
                    <a:lstStyle/>
                    <a:p>
                      <a:pPr algn="l" fontAlgn="b"/>
                      <a:r>
                        <a:rPr lang="en-US" sz="2000" u="none" strike="noStrike" dirty="0">
                          <a:effectLst/>
                        </a:rPr>
                        <a:t>Tax Rate</a:t>
                      </a:r>
                      <a:endParaRPr lang="en-US" sz="2000" b="1" i="0" u="none" strike="noStrike" dirty="0">
                        <a:effectLst/>
                        <a:latin typeface="Arial"/>
                      </a:endParaRPr>
                    </a:p>
                  </a:txBody>
                  <a:tcPr marL="9525" marR="9525" marT="9525" marB="0" anchor="b"/>
                </a:tc>
                <a:tc>
                  <a:txBody>
                    <a:bodyPr/>
                    <a:lstStyle/>
                    <a:p>
                      <a:pPr algn="ctr" fontAlgn="b"/>
                      <a:r>
                        <a:rPr lang="en-US" sz="2000" u="none" strike="noStrike" dirty="0">
                          <a:effectLst/>
                        </a:rPr>
                        <a:t>2016</a:t>
                      </a:r>
                      <a:endParaRPr lang="en-US" sz="2000" b="1" i="0" u="none" strike="noStrike" dirty="0">
                        <a:effectLst/>
                        <a:latin typeface="Arial"/>
                      </a:endParaRPr>
                    </a:p>
                  </a:txBody>
                  <a:tcPr marL="9525" marR="9525" marT="9525" marB="0" anchor="b"/>
                </a:tc>
                <a:tc>
                  <a:txBody>
                    <a:bodyPr/>
                    <a:lstStyle/>
                    <a:p>
                      <a:pPr algn="ctr" fontAlgn="b"/>
                      <a:r>
                        <a:rPr lang="en-US" sz="2000" u="none" strike="noStrike" dirty="0">
                          <a:effectLst/>
                        </a:rPr>
                        <a:t>2017</a:t>
                      </a:r>
                      <a:endParaRPr lang="en-US" sz="2000" b="1" i="0" u="none" strike="noStrike" dirty="0">
                        <a:effectLst/>
                        <a:latin typeface="Arial"/>
                      </a:endParaRPr>
                    </a:p>
                  </a:txBody>
                  <a:tcPr marL="9525" marR="9525" marT="9525" marB="0" anchor="b"/>
                </a:tc>
              </a:tr>
              <a:tr h="557872">
                <a:tc>
                  <a:txBody>
                    <a:bodyPr/>
                    <a:lstStyle/>
                    <a:p>
                      <a:pPr algn="l" fontAlgn="b"/>
                      <a:endParaRPr lang="en-US" sz="2000" b="0" i="0" u="none" strike="noStrike" dirty="0">
                        <a:effectLst/>
                        <a:latin typeface="Arial"/>
                      </a:endParaRPr>
                    </a:p>
                  </a:txBody>
                  <a:tcPr marL="9525" marR="9525" marT="9525" marB="0" anchor="b"/>
                </a:tc>
                <a:tc>
                  <a:txBody>
                    <a:bodyPr/>
                    <a:lstStyle/>
                    <a:p>
                      <a:pPr algn="l" fontAlgn="b"/>
                      <a:endParaRPr lang="en-US" sz="2000" b="1" i="0" u="none" strike="noStrike" dirty="0">
                        <a:effectLst/>
                        <a:latin typeface="Arial"/>
                      </a:endParaRPr>
                    </a:p>
                  </a:txBody>
                  <a:tcPr marL="9525" marR="9525" marT="9525" marB="0" anchor="b"/>
                </a:tc>
                <a:tc>
                  <a:txBody>
                    <a:bodyPr/>
                    <a:lstStyle/>
                    <a:p>
                      <a:pPr algn="l" fontAlgn="b"/>
                      <a:endParaRPr lang="en-US" sz="2000" b="1" i="0" u="none" strike="noStrike" dirty="0">
                        <a:effectLst/>
                        <a:latin typeface="Arial"/>
                      </a:endParaRPr>
                    </a:p>
                  </a:txBody>
                  <a:tcPr marL="9525" marR="9525" marT="9525" marB="0" anchor="b"/>
                </a:tc>
              </a:tr>
              <a:tr h="557872">
                <a:tc>
                  <a:txBody>
                    <a:bodyPr/>
                    <a:lstStyle/>
                    <a:p>
                      <a:pPr algn="l" fontAlgn="b"/>
                      <a:r>
                        <a:rPr lang="en-US" sz="2000" u="none" strike="noStrike" dirty="0">
                          <a:effectLst/>
                        </a:rPr>
                        <a:t>General and HWY Townwide</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4.81 </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4.68 </a:t>
                      </a:r>
                      <a:endParaRPr lang="en-US" sz="2000" b="1" i="0" u="none" strike="noStrike" dirty="0">
                        <a:effectLst/>
                        <a:latin typeface="Arial"/>
                      </a:endParaRPr>
                    </a:p>
                  </a:txBody>
                  <a:tcPr marL="9525" marR="9525" marT="9525" marB="0" anchor="b"/>
                </a:tc>
              </a:tr>
              <a:tr h="557872">
                <a:tc>
                  <a:txBody>
                    <a:bodyPr/>
                    <a:lstStyle/>
                    <a:p>
                      <a:pPr algn="l" fontAlgn="b"/>
                      <a:r>
                        <a:rPr lang="en-US" sz="2000" u="none" strike="noStrike" dirty="0">
                          <a:effectLst/>
                        </a:rPr>
                        <a:t>Part Town</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3.56 </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3.28 </a:t>
                      </a:r>
                      <a:endParaRPr lang="en-US" sz="2000" b="1" i="0" u="none" strike="noStrike" dirty="0">
                        <a:effectLst/>
                        <a:latin typeface="Arial"/>
                      </a:endParaRPr>
                    </a:p>
                  </a:txBody>
                  <a:tcPr marL="9525" marR="9525" marT="9525" marB="0" anchor="b"/>
                </a:tc>
              </a:tr>
              <a:tr h="590689">
                <a:tc>
                  <a:txBody>
                    <a:bodyPr/>
                    <a:lstStyle/>
                    <a:p>
                      <a:pPr algn="l" fontAlgn="b"/>
                      <a:r>
                        <a:rPr lang="en-US" sz="2000" u="none" strike="noStrike" dirty="0">
                          <a:effectLst/>
                        </a:rPr>
                        <a:t>Highway Part Town</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1.06 </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1.35 </a:t>
                      </a:r>
                      <a:endParaRPr lang="en-US" sz="2000" b="1" i="0" u="none" strike="noStrike" dirty="0">
                        <a:effectLst/>
                        <a:latin typeface="Arial"/>
                      </a:endParaRPr>
                    </a:p>
                  </a:txBody>
                  <a:tcPr marL="9525" marR="9525" marT="9525" marB="0" anchor="b"/>
                </a:tc>
              </a:tr>
              <a:tr h="557872">
                <a:tc>
                  <a:txBody>
                    <a:bodyPr/>
                    <a:lstStyle/>
                    <a:p>
                      <a:pPr algn="l" fontAlgn="b"/>
                      <a:endParaRPr lang="en-US" sz="2000" b="0" i="0" u="none" strike="noStrike" dirty="0">
                        <a:effectLst/>
                        <a:latin typeface="Arial"/>
                      </a:endParaRPr>
                    </a:p>
                  </a:txBody>
                  <a:tcPr marL="9525" marR="9525" marT="9525" marB="0" anchor="b"/>
                </a:tc>
                <a:tc>
                  <a:txBody>
                    <a:bodyPr/>
                    <a:lstStyle/>
                    <a:p>
                      <a:pPr algn="l" fontAlgn="b"/>
                      <a:endParaRPr lang="en-US" sz="2000" b="1" i="0" u="none" strike="noStrike" dirty="0">
                        <a:effectLst/>
                        <a:latin typeface="Arial"/>
                      </a:endParaRPr>
                    </a:p>
                  </a:txBody>
                  <a:tcPr marL="9525" marR="9525" marT="9525" marB="0" anchor="b"/>
                </a:tc>
                <a:tc>
                  <a:txBody>
                    <a:bodyPr/>
                    <a:lstStyle/>
                    <a:p>
                      <a:pPr algn="l" fontAlgn="b"/>
                      <a:endParaRPr lang="en-US" sz="2000" b="1" i="0" u="none" strike="noStrike" dirty="0">
                        <a:effectLst/>
                        <a:latin typeface="Arial"/>
                      </a:endParaRPr>
                    </a:p>
                  </a:txBody>
                  <a:tcPr marL="9525" marR="9525" marT="9525" marB="0" anchor="b"/>
                </a:tc>
              </a:tr>
              <a:tr h="557872">
                <a:tc>
                  <a:txBody>
                    <a:bodyPr/>
                    <a:lstStyle/>
                    <a:p>
                      <a:pPr algn="l" fontAlgn="b"/>
                      <a:r>
                        <a:rPr lang="en-US" sz="2000" u="none" strike="noStrike" dirty="0">
                          <a:effectLst/>
                        </a:rPr>
                        <a:t>Tax Rate per $1,000 assessed value</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9.43 </a:t>
                      </a:r>
                      <a:endParaRPr lang="en-US" sz="2000" b="1" i="0" u="none" strike="noStrike" dirty="0">
                        <a:effectLst/>
                        <a:latin typeface="Arial"/>
                      </a:endParaRPr>
                    </a:p>
                  </a:txBody>
                  <a:tcPr marL="9525" marR="9525" marT="9525" marB="0" anchor="b"/>
                </a:tc>
                <a:tc>
                  <a:txBody>
                    <a:bodyPr/>
                    <a:lstStyle/>
                    <a:p>
                      <a:pPr algn="l" fontAlgn="b"/>
                      <a:r>
                        <a:rPr lang="en-US" sz="2000" u="none" strike="noStrike" dirty="0">
                          <a:effectLst/>
                        </a:rPr>
                        <a:t> $                     9.31 </a:t>
                      </a:r>
                      <a:endParaRPr lang="en-US" sz="2000" b="1" i="0" u="none" strike="noStrike" dirty="0">
                        <a:effectLst/>
                        <a:latin typeface="Arial"/>
                      </a:endParaRPr>
                    </a:p>
                  </a:txBody>
                  <a:tcPr marL="9525" marR="9525" marT="9525" marB="0" anchor="b"/>
                </a:tc>
              </a:tr>
              <a:tr h="557872">
                <a:tc>
                  <a:txBody>
                    <a:bodyPr/>
                    <a:lstStyle/>
                    <a:p>
                      <a:pPr algn="l" fontAlgn="b"/>
                      <a:endParaRPr lang="en-US" sz="2000" b="0" i="0" u="none" strike="noStrike" dirty="0">
                        <a:effectLst/>
                        <a:latin typeface="Arial"/>
                      </a:endParaRPr>
                    </a:p>
                  </a:txBody>
                  <a:tcPr marL="9525" marR="9525" marT="9525" marB="0" anchor="b"/>
                </a:tc>
                <a:tc>
                  <a:txBody>
                    <a:bodyPr/>
                    <a:lstStyle/>
                    <a:p>
                      <a:pPr algn="l" fontAlgn="b"/>
                      <a:endParaRPr lang="en-US" sz="2000" b="0" i="0" u="none" strike="noStrike" dirty="0">
                        <a:effectLst/>
                        <a:latin typeface="Arial"/>
                      </a:endParaRPr>
                    </a:p>
                  </a:txBody>
                  <a:tcPr marL="9525" marR="9525" marT="9525" marB="0" anchor="b"/>
                </a:tc>
                <a:tc>
                  <a:txBody>
                    <a:bodyPr/>
                    <a:lstStyle/>
                    <a:p>
                      <a:pPr algn="l" fontAlgn="b"/>
                      <a:endParaRPr lang="en-US" sz="2000" b="0" i="0" u="none" strike="noStrike" dirty="0">
                        <a:effectLst/>
                        <a:latin typeface="Arial"/>
                      </a:endParaRPr>
                    </a:p>
                  </a:txBody>
                  <a:tcPr marL="9525" marR="9525" marT="9525" marB="0" anchor="b"/>
                </a:tc>
              </a:tr>
            </a:tbl>
          </a:graphicData>
        </a:graphic>
      </p:graphicFrame>
      <p:sp>
        <p:nvSpPr>
          <p:cNvPr id="3" name="Oval 2"/>
          <p:cNvSpPr/>
          <p:nvPr/>
        </p:nvSpPr>
        <p:spPr>
          <a:xfrm>
            <a:off x="7703457" y="51054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0466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143000"/>
          </a:xfrm>
        </p:spPr>
        <p:txBody>
          <a:bodyPr/>
          <a:lstStyle/>
          <a:p>
            <a:r>
              <a:rPr lang="en-US" b="1" dirty="0" smtClean="0"/>
              <a:t>THE BUDGET</a:t>
            </a:r>
            <a:endParaRPr lang="en-US" b="1" dirty="0"/>
          </a:p>
        </p:txBody>
      </p:sp>
      <p:pic>
        <p:nvPicPr>
          <p:cNvPr id="4"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61984" y="1143000"/>
            <a:ext cx="8692978" cy="5486400"/>
          </a:xfrm>
        </p:spPr>
      </p:pic>
    </p:spTree>
    <p:extLst>
      <p:ext uri="{BB962C8B-B14F-4D97-AF65-F5344CB8AC3E}">
        <p14:creationId xmlns:p14="http://schemas.microsoft.com/office/powerpoint/2010/main" val="3430986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85710362"/>
              </p:ext>
            </p:extLst>
          </p:nvPr>
        </p:nvGraphicFramePr>
        <p:xfrm>
          <a:off x="304800" y="152400"/>
          <a:ext cx="8458199" cy="6509466"/>
        </p:xfrm>
        <a:graphic>
          <a:graphicData uri="http://schemas.openxmlformats.org/drawingml/2006/table">
            <a:tbl>
              <a:tblPr>
                <a:tableStyleId>{5C22544A-7EE6-4342-B048-85BDC9FD1C3A}</a:tableStyleId>
              </a:tblPr>
              <a:tblGrid>
                <a:gridCol w="1542710"/>
                <a:gridCol w="987927"/>
                <a:gridCol w="987927"/>
                <a:gridCol w="987927"/>
                <a:gridCol w="987927"/>
                <a:gridCol w="987927"/>
                <a:gridCol w="987927"/>
                <a:gridCol w="987927"/>
              </a:tblGrid>
              <a:tr h="23272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Appropriations</a:t>
                      </a:r>
                      <a:endParaRPr lang="en-US" sz="1100" b="0" i="0" u="none" strike="noStrike" dirty="0" smtClean="0">
                        <a:effectLst/>
                        <a:latin typeface="Arial"/>
                      </a:endParaRPr>
                    </a:p>
                  </a:txBody>
                  <a:tcPr marL="6714" marR="6714" marT="6714" marB="0" anchor="b"/>
                </a:tc>
                <a:tc>
                  <a:txBody>
                    <a:bodyPr/>
                    <a:lstStyle/>
                    <a:p>
                      <a:pPr algn="l" fontAlgn="b"/>
                      <a:r>
                        <a:rPr lang="en-US" sz="1100" u="none" strike="noStrike" dirty="0">
                          <a:effectLst/>
                        </a:rPr>
                        <a:t> 2017 Budget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2018 Budget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2019 Budget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2020 Budget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2021 Budget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At Year 10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YR 20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THE ROCK</a:t>
                      </a:r>
                      <a:endParaRPr lang="en-US" sz="1100" b="1"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Personal Services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57,200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58,916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83,563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86,070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100,092 </a:t>
                      </a:r>
                      <a:endParaRPr lang="en-US" sz="1100" b="0" i="0" u="none" strike="noStrike" dirty="0">
                        <a:effectLst/>
                        <a:latin typeface="Arial"/>
                      </a:endParaRPr>
                    </a:p>
                  </a:txBody>
                  <a:tcPr marL="6714" marR="6714" marT="6714" marB="0" anchor="b"/>
                </a:tc>
                <a:tc>
                  <a:txBody>
                    <a:bodyPr/>
                    <a:lstStyle/>
                    <a:p>
                      <a:pPr algn="r" fontAlgn="b"/>
                      <a:r>
                        <a:rPr lang="en-US" sz="1100" u="none" strike="noStrike" dirty="0">
                          <a:effectLst/>
                        </a:rPr>
                        <a:t>$138,914</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$186,688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Maintenance</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75,000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78,750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82,688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86,822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91,163 </a:t>
                      </a:r>
                      <a:endParaRPr lang="en-US" sz="1100" b="0" i="0" u="none" strike="noStrike" dirty="0">
                        <a:effectLst/>
                        <a:latin typeface="Arial"/>
                      </a:endParaRPr>
                    </a:p>
                  </a:txBody>
                  <a:tcPr marL="6714" marR="6714" marT="6714" marB="0" anchor="b"/>
                </a:tc>
                <a:tc>
                  <a:txBody>
                    <a:bodyPr/>
                    <a:lstStyle/>
                    <a:p>
                      <a:pPr algn="r" fontAlgn="b"/>
                      <a:r>
                        <a:rPr lang="en-US" sz="1100" u="none" strike="noStrike" dirty="0">
                          <a:effectLst/>
                        </a:rPr>
                        <a:t>$110,809</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$180,496 </a:t>
                      </a:r>
                      <a:endParaRPr lang="en-US" sz="1100" b="0" i="0" u="none" strike="noStrike" dirty="0">
                        <a:effectLst/>
                        <a:latin typeface="Arial"/>
                      </a:endParaRPr>
                    </a:p>
                  </a:txBody>
                  <a:tcPr marL="6714" marR="6714" marT="6714" marB="0" anchor="b"/>
                </a:tc>
              </a:tr>
              <a:tr h="169245">
                <a:tc>
                  <a:txBody>
                    <a:bodyPr/>
                    <a:lstStyle/>
                    <a:p>
                      <a:pPr algn="l" fontAlgn="b"/>
                      <a:r>
                        <a:rPr lang="en-US" sz="1100" u="none" strike="noStrike" dirty="0">
                          <a:effectLst/>
                        </a:rPr>
                        <a:t>DEBT SERVICE</a:t>
                      </a:r>
                      <a:endParaRPr lang="en-US" sz="1100" b="1" i="0" u="none" strike="noStrike" dirty="0">
                        <a:effectLst/>
                        <a:latin typeface="Arial"/>
                      </a:endParaRPr>
                    </a:p>
                  </a:txBody>
                  <a:tcPr marL="6714" marR="6714" marT="6714" marB="0" anchor="b"/>
                </a:tc>
                <a:tc>
                  <a:txBody>
                    <a:bodyPr/>
                    <a:lstStyle/>
                    <a:p>
                      <a:pPr algn="l" fontAlgn="b"/>
                      <a:r>
                        <a:rPr lang="en-US" sz="1100" u="none" strike="noStrike" dirty="0">
                          <a:effectLst/>
                        </a:rPr>
                        <a:t> $           129,780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129,780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129,780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129,780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129,780 </a:t>
                      </a:r>
                      <a:endParaRPr lang="en-US" sz="1100" b="0" i="0" u="none" strike="noStrike" dirty="0">
                        <a:effectLst/>
                        <a:latin typeface="Arial"/>
                      </a:endParaRPr>
                    </a:p>
                  </a:txBody>
                  <a:tcPr marL="6714" marR="6714" marT="6714" marB="0" anchor="b"/>
                </a:tc>
                <a:tc>
                  <a:txBody>
                    <a:bodyPr/>
                    <a:lstStyle/>
                    <a:p>
                      <a:pPr algn="r" fontAlgn="b"/>
                      <a:r>
                        <a:rPr lang="en-US" sz="1100" u="none" strike="noStrike" dirty="0">
                          <a:effectLst/>
                        </a:rPr>
                        <a:t>$129,780</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$129,780 </a:t>
                      </a:r>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Total Expenses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261,980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267,446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296,031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302,672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321,035 </a:t>
                      </a:r>
                      <a:endParaRPr lang="en-US" sz="1100" b="0" i="0" u="none" strike="noStrike" dirty="0">
                        <a:effectLst/>
                        <a:latin typeface="Arial"/>
                      </a:endParaRPr>
                    </a:p>
                  </a:txBody>
                  <a:tcPr marL="6714" marR="6714" marT="6714" marB="0" anchor="b"/>
                </a:tc>
                <a:tc>
                  <a:txBody>
                    <a:bodyPr/>
                    <a:lstStyle/>
                    <a:p>
                      <a:pPr algn="r" fontAlgn="b"/>
                      <a:r>
                        <a:rPr lang="en-US" sz="1100" u="none" strike="noStrike" dirty="0">
                          <a:effectLst/>
                        </a:rPr>
                        <a:t>$379,503</a:t>
                      </a:r>
                      <a:endParaRPr lang="en-US" sz="1100" b="0" i="0" u="none" strike="noStrike" dirty="0">
                        <a:effectLst/>
                        <a:latin typeface="Arial"/>
                      </a:endParaRPr>
                    </a:p>
                  </a:txBody>
                  <a:tcPr marL="6714" marR="6714" marT="6714" marB="0" anchor="b"/>
                </a:tc>
                <a:tc>
                  <a:txBody>
                    <a:bodyPr/>
                    <a:lstStyle/>
                    <a:p>
                      <a:pPr algn="r" fontAlgn="b"/>
                      <a:r>
                        <a:rPr lang="en-US" sz="1100" u="none" strike="noStrike" dirty="0">
                          <a:effectLst/>
                        </a:rPr>
                        <a:t>$496,964</a:t>
                      </a:r>
                      <a:endParaRPr lang="en-US" sz="1100" b="0" i="0" u="none" strike="noStrike" dirty="0">
                        <a:effectLst/>
                        <a:latin typeface="Arial"/>
                      </a:endParaRPr>
                    </a:p>
                  </a:txBody>
                  <a:tcPr marL="6714" marR="6714" marT="6714" marB="0" anchor="b"/>
                </a:tc>
              </a:tr>
              <a:tr h="92754">
                <a:tc gridSpan="2">
                  <a:txBody>
                    <a:bodyPr/>
                    <a:lstStyle/>
                    <a:p>
                      <a:pPr algn="l" fontAlgn="b"/>
                      <a:r>
                        <a:rPr lang="en-US" sz="1100" u="none" strike="noStrike" dirty="0" smtClean="0">
                          <a:effectLst/>
                        </a:rPr>
                        <a:t>Debt Service - $3.2 million dollar bond @</a:t>
                      </a:r>
                      <a:endParaRPr lang="en-US" sz="1100" b="0" i="0" u="none" strike="noStrike" dirty="0">
                        <a:effectLst/>
                        <a:latin typeface="Arial"/>
                      </a:endParaRPr>
                    </a:p>
                  </a:txBody>
                  <a:tcPr marL="6714" marR="6714" marT="6714" marB="0" anchor="b"/>
                </a:tc>
                <a:tc hMerge="1">
                  <a:txBody>
                    <a:bodyPr/>
                    <a:lstStyle/>
                    <a:p>
                      <a:endParaRPr lang="en-US"/>
                    </a:p>
                  </a:txBody>
                  <a:tcPr/>
                </a:tc>
                <a:tc>
                  <a:txBody>
                    <a:bodyPr/>
                    <a:lstStyle/>
                    <a:p>
                      <a:pPr algn="l" fontAlgn="b"/>
                      <a:r>
                        <a:rPr lang="en-US" sz="1100" b="0" i="0" u="none" strike="noStrike" dirty="0" smtClean="0">
                          <a:effectLst/>
                          <a:latin typeface="Arial"/>
                        </a:rPr>
                        <a:t>1.35%</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Maintenance</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Utilities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35,000 </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Custodial</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15,000 </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General Repairs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20,000 </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Maintenance Repairs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5,000 </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Total</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75,000 </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23768">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Personal Services</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gridSpan="3">
                  <a:txBody>
                    <a:bodyPr/>
                    <a:lstStyle/>
                    <a:p>
                      <a:pPr algn="l" fontAlgn="b"/>
                      <a:r>
                        <a:rPr lang="en-US" sz="1100" u="none" strike="noStrike" dirty="0">
                          <a:effectLst/>
                        </a:rPr>
                        <a:t>5 PT employees- 20 hrs @11 per hour calculated:</a:t>
                      </a:r>
                      <a:endParaRPr lang="en-US" sz="1100" b="0" i="0" u="none" strike="noStrike" dirty="0">
                        <a:effectLst/>
                        <a:latin typeface="Arial"/>
                      </a:endParaRPr>
                    </a:p>
                  </a:txBody>
                  <a:tcPr marL="6714" marR="6714" marT="6714"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gridSpan="3">
                  <a:txBody>
                    <a:bodyPr/>
                    <a:lstStyle/>
                    <a:p>
                      <a:pPr algn="l" fontAlgn="b"/>
                      <a:r>
                        <a:rPr lang="en-US" sz="1100" u="none" strike="noStrike" dirty="0">
                          <a:effectLst/>
                        </a:rPr>
                        <a:t>$220 weekly @ 52 weeks = $11,440 x 5 employees</a:t>
                      </a:r>
                      <a:endParaRPr lang="en-US" sz="1100" b="0" i="0" u="none" strike="noStrike" dirty="0">
                        <a:effectLst/>
                        <a:latin typeface="Arial"/>
                      </a:endParaRPr>
                    </a:p>
                  </a:txBody>
                  <a:tcPr marL="6714" marR="6714" marT="6714"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90198">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REVENUE TOTALS:</a:t>
                      </a:r>
                      <a:endParaRPr lang="en-US" sz="1100" b="1"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Frozen Ropes rental</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32,400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32,400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32,400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32,400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32,400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smtClean="0">
                          <a:effectLst/>
                        </a:rPr>
                        <a:t>Pavilion </a:t>
                      </a:r>
                      <a:r>
                        <a:rPr lang="en-US" sz="1100" u="none" strike="noStrike" dirty="0">
                          <a:effectLst/>
                        </a:rPr>
                        <a:t>Rental</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11,750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$12,500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smtClean="0">
                          <a:effectLst/>
                        </a:rPr>
                        <a:t>Concession </a:t>
                      </a:r>
                      <a:r>
                        <a:rPr lang="en-US" sz="1100" u="none" strike="noStrike" dirty="0">
                          <a:effectLst/>
                        </a:rPr>
                        <a:t>Stand</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43,600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45,780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52,647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65,809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98,713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144,525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a:t>
                      </a:r>
                      <a:r>
                        <a:rPr lang="en-US" sz="1100" u="none" strike="noStrike" dirty="0" smtClean="0">
                          <a:effectLst/>
                        </a:rPr>
                        <a:t>$235,414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Vending Machine</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3,000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3,090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3,183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3,278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3,377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4,200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$5,000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Indoor/Outdoor Rental</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15,000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15,750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18,113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22,641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33,961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49,722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$80,991 </a:t>
                      </a:r>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Field Rental</a:t>
                      </a:r>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34,020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$55,415 </a:t>
                      </a:r>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Total Revenues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96,350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99,370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108,692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126,478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170,801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244,217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389,320 </a:t>
                      </a:r>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Net Cost</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165,630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168,076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187,339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176,195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150,235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135,286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107,644 </a:t>
                      </a:r>
                      <a:endParaRPr lang="en-US" sz="1100" b="0" i="0" u="none" strike="noStrike" dirty="0">
                        <a:effectLst/>
                        <a:latin typeface="Arial"/>
                      </a:endParaRPr>
                    </a:p>
                  </a:txBody>
                  <a:tcPr marL="6714" marR="6714" marT="6714" marB="0" anchor="b"/>
                </a:tc>
              </a:tr>
              <a:tr h="166884">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c>
                  <a:txBody>
                    <a:bodyPr/>
                    <a:lstStyle/>
                    <a:p>
                      <a:pPr algn="l" fontAlgn="b"/>
                      <a:endParaRPr lang="en-US" sz="1100" b="0" i="0" u="none" strike="noStrike" dirty="0">
                        <a:effectLst/>
                        <a:latin typeface="Arial"/>
                      </a:endParaRPr>
                    </a:p>
                  </a:txBody>
                  <a:tcPr marL="6714" marR="6714" marT="6714" marB="0" anchor="b"/>
                </a:tc>
              </a:tr>
              <a:tr h="166884">
                <a:tc>
                  <a:txBody>
                    <a:bodyPr/>
                    <a:lstStyle/>
                    <a:p>
                      <a:pPr algn="l" fontAlgn="b"/>
                      <a:r>
                        <a:rPr lang="en-US" sz="1100" u="none" strike="noStrike" dirty="0">
                          <a:effectLst/>
                        </a:rPr>
                        <a:t>Cost to taxpayers</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31.25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31.71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35.34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33.24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28.34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25.52 </a:t>
                      </a:r>
                      <a:endParaRPr lang="en-US" sz="1100" b="0" i="0" u="none" strike="noStrike" dirty="0">
                        <a:effectLst/>
                        <a:latin typeface="Arial"/>
                      </a:endParaRPr>
                    </a:p>
                  </a:txBody>
                  <a:tcPr marL="6714" marR="6714" marT="6714" marB="0" anchor="b"/>
                </a:tc>
                <a:tc>
                  <a:txBody>
                    <a:bodyPr/>
                    <a:lstStyle/>
                    <a:p>
                      <a:pPr algn="l" fontAlgn="b"/>
                      <a:r>
                        <a:rPr lang="en-US" sz="1100" u="none" strike="noStrike" dirty="0">
                          <a:effectLst/>
                        </a:rPr>
                        <a:t> $              20.31 </a:t>
                      </a:r>
                      <a:endParaRPr lang="en-US" sz="1100" b="0" i="0" u="none" strike="noStrike" dirty="0">
                        <a:effectLst/>
                        <a:latin typeface="Arial"/>
                      </a:endParaRPr>
                    </a:p>
                  </a:txBody>
                  <a:tcPr marL="6714" marR="6714" marT="6714" marB="0" anchor="b"/>
                </a:tc>
              </a:tr>
            </a:tbl>
          </a:graphicData>
        </a:graphic>
      </p:graphicFrame>
    </p:spTree>
    <p:extLst>
      <p:ext uri="{BB962C8B-B14F-4D97-AF65-F5344CB8AC3E}">
        <p14:creationId xmlns:p14="http://schemas.microsoft.com/office/powerpoint/2010/main" val="18735710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836374178"/>
              </p:ext>
            </p:extLst>
          </p:nvPr>
        </p:nvGraphicFramePr>
        <p:xfrm>
          <a:off x="304800" y="152400"/>
          <a:ext cx="8305800" cy="6411348"/>
        </p:xfrm>
        <a:graphic>
          <a:graphicData uri="http://schemas.openxmlformats.org/drawingml/2006/table">
            <a:tbl>
              <a:tblPr>
                <a:tableStyleId>{5C22544A-7EE6-4342-B048-85BDC9FD1C3A}</a:tableStyleId>
              </a:tblPr>
              <a:tblGrid>
                <a:gridCol w="1556608"/>
                <a:gridCol w="996827"/>
                <a:gridCol w="113565"/>
                <a:gridCol w="883262"/>
                <a:gridCol w="996827"/>
                <a:gridCol w="863111"/>
                <a:gridCol w="914400"/>
                <a:gridCol w="990600"/>
                <a:gridCol w="990600"/>
              </a:tblGrid>
              <a:tr h="24135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dirty="0" smtClean="0">
                          <a:effectLst/>
                        </a:rPr>
                        <a:t>Appropriations</a:t>
                      </a:r>
                      <a:endParaRPr lang="en-US" sz="1300" b="0" i="0" u="none" strike="noStrike" dirty="0" smtClean="0">
                        <a:effectLst/>
                        <a:latin typeface="Arial"/>
                      </a:endParaRPr>
                    </a:p>
                  </a:txBody>
                  <a:tcPr marL="6714" marR="6714" marT="6714" marB="0" anchor="b"/>
                </a:tc>
                <a:tc gridSpan="2">
                  <a:txBody>
                    <a:bodyPr/>
                    <a:lstStyle/>
                    <a:p>
                      <a:pPr algn="l" fontAlgn="b"/>
                      <a:r>
                        <a:rPr lang="en-US" sz="1300" u="none" strike="noStrike" dirty="0">
                          <a:effectLst/>
                        </a:rPr>
                        <a:t> 2017 Budget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2018 Budget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2019 Budget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2020 Budget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2021 Budget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At Year 10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YR 20 </a:t>
                      </a:r>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THE ROCK</a:t>
                      </a:r>
                      <a:endParaRPr lang="en-US" sz="1300" b="1"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Personal Services</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57,200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58,916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83,563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86,070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100,092 </a:t>
                      </a:r>
                      <a:endParaRPr lang="en-US" sz="1300" b="0" i="0" u="none" strike="noStrike" dirty="0">
                        <a:effectLst/>
                        <a:latin typeface="Arial"/>
                      </a:endParaRPr>
                    </a:p>
                  </a:txBody>
                  <a:tcPr marL="6714" marR="6714" marT="6714" marB="0" anchor="b"/>
                </a:tc>
                <a:tc>
                  <a:txBody>
                    <a:bodyPr/>
                    <a:lstStyle/>
                    <a:p>
                      <a:pPr algn="r" fontAlgn="b"/>
                      <a:r>
                        <a:rPr lang="en-US" sz="1300" u="none" strike="noStrike" dirty="0">
                          <a:effectLst/>
                        </a:rPr>
                        <a:t>$138,914</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$186,688 </a:t>
                      </a:r>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Maintenance</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75,000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78,750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82,688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86,822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91,163 </a:t>
                      </a:r>
                      <a:endParaRPr lang="en-US" sz="1300" b="0" i="0" u="none" strike="noStrike" dirty="0">
                        <a:effectLst/>
                        <a:latin typeface="Arial"/>
                      </a:endParaRPr>
                    </a:p>
                  </a:txBody>
                  <a:tcPr marL="6714" marR="6714" marT="6714" marB="0" anchor="b"/>
                </a:tc>
                <a:tc>
                  <a:txBody>
                    <a:bodyPr/>
                    <a:lstStyle/>
                    <a:p>
                      <a:pPr algn="r" fontAlgn="b"/>
                      <a:r>
                        <a:rPr lang="en-US" sz="1300" u="none" strike="noStrike" dirty="0">
                          <a:effectLst/>
                        </a:rPr>
                        <a:t>$110,809</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$180,496 </a:t>
                      </a:r>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DEBT SERVICE</a:t>
                      </a:r>
                      <a:endParaRPr lang="en-US" sz="1300" b="1" i="0" u="none" strike="noStrike" dirty="0">
                        <a:effectLst/>
                        <a:latin typeface="Arial"/>
                      </a:endParaRPr>
                    </a:p>
                  </a:txBody>
                  <a:tcPr marL="6714" marR="6714" marT="6714" marB="0" anchor="b"/>
                </a:tc>
                <a:tc gridSpan="2">
                  <a:txBody>
                    <a:bodyPr/>
                    <a:lstStyle/>
                    <a:p>
                      <a:pPr algn="l" fontAlgn="b"/>
                      <a:r>
                        <a:rPr lang="en-US" sz="1300" u="none" strike="noStrike" dirty="0">
                          <a:effectLst/>
                        </a:rPr>
                        <a:t> $           129,780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129,780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129,780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129,780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129,780 </a:t>
                      </a:r>
                      <a:endParaRPr lang="en-US" sz="1300" b="0" i="0" u="none" strike="noStrike" dirty="0">
                        <a:effectLst/>
                        <a:latin typeface="Arial"/>
                      </a:endParaRPr>
                    </a:p>
                  </a:txBody>
                  <a:tcPr marL="6714" marR="6714" marT="6714" marB="0" anchor="b"/>
                </a:tc>
                <a:tc>
                  <a:txBody>
                    <a:bodyPr/>
                    <a:lstStyle/>
                    <a:p>
                      <a:pPr algn="r" fontAlgn="b"/>
                      <a:r>
                        <a:rPr lang="en-US" sz="1300" u="none" strike="noStrike" dirty="0">
                          <a:effectLst/>
                        </a:rPr>
                        <a:t>$129,780</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$129,780 </a:t>
                      </a:r>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Total Expenses</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a:t>
                      </a:r>
                      <a:r>
                        <a:rPr lang="en-US" sz="1300" u="none" strike="noStrike" dirty="0" smtClean="0">
                          <a:effectLst/>
                        </a:rPr>
                        <a:t>261,980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a:t>
                      </a:r>
                      <a:r>
                        <a:rPr lang="en-US" sz="1300" u="none" strike="noStrike" dirty="0" smtClean="0">
                          <a:effectLst/>
                        </a:rPr>
                        <a:t>$267,446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a:t>
                      </a:r>
                      <a:r>
                        <a:rPr lang="en-US" sz="1300" u="none" strike="noStrike" dirty="0" smtClean="0">
                          <a:effectLst/>
                        </a:rPr>
                        <a:t>296,031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 </a:t>
                      </a:r>
                      <a:r>
                        <a:rPr lang="en-US" sz="1300" u="none" strike="noStrike" dirty="0" smtClean="0">
                          <a:effectLst/>
                        </a:rPr>
                        <a:t>302,672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 </a:t>
                      </a:r>
                      <a:r>
                        <a:rPr lang="en-US" sz="1300" u="none" strike="noStrike" dirty="0" smtClean="0">
                          <a:effectLst/>
                        </a:rPr>
                        <a:t>$321,035 </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$379,503</a:t>
                      </a:r>
                      <a:endParaRPr lang="en-US" sz="1300" b="0" i="0" u="none" strike="noStrike" dirty="0">
                        <a:effectLst/>
                        <a:latin typeface="Arial"/>
                      </a:endParaRPr>
                    </a:p>
                  </a:txBody>
                  <a:tcPr marL="6714" marR="6714" marT="6714" marB="0" anchor="b"/>
                </a:tc>
                <a:tc>
                  <a:txBody>
                    <a:bodyPr/>
                    <a:lstStyle/>
                    <a:p>
                      <a:pPr algn="l" fontAlgn="b"/>
                      <a:r>
                        <a:rPr lang="en-US" sz="1300" u="none" strike="noStrike" dirty="0">
                          <a:effectLst/>
                        </a:rPr>
                        <a:t>$496,964</a:t>
                      </a:r>
                      <a:endParaRPr lang="en-US" sz="1300" b="0" i="0" u="none" strike="noStrike" dirty="0">
                        <a:effectLst/>
                        <a:latin typeface="Arial"/>
                      </a:endParaRPr>
                    </a:p>
                  </a:txBody>
                  <a:tcPr marL="6714" marR="6714" marT="6714" marB="0" anchor="b"/>
                </a:tc>
              </a:tr>
              <a:tr h="180821">
                <a:tc gridSpan="3">
                  <a:txBody>
                    <a:bodyPr/>
                    <a:lstStyle/>
                    <a:p>
                      <a:pPr algn="l" fontAlgn="b"/>
                      <a:r>
                        <a:rPr lang="en-US" sz="1300" u="none" strike="noStrike" dirty="0" smtClean="0">
                          <a:effectLst/>
                        </a:rPr>
                        <a:t>Debt Service - $3.2 million dollar bond @</a:t>
                      </a:r>
                      <a:endParaRPr lang="en-US" sz="1300" b="0" i="0" u="none" strike="noStrike" dirty="0">
                        <a:effectLst/>
                        <a:latin typeface="Arial"/>
                      </a:endParaRPr>
                    </a:p>
                  </a:txBody>
                  <a:tcPr marL="6714" marR="6714" marT="6714" marB="0" anchor="b"/>
                </a:tc>
                <a:tc hMerge="1">
                  <a:txBody>
                    <a:bodyPr/>
                    <a:lstStyle/>
                    <a:p>
                      <a:endParaRPr lang="en-US"/>
                    </a:p>
                  </a:txBody>
                  <a:tcPr/>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300" b="0" i="0" u="none" strike="noStrike" dirty="0" smtClean="0">
                          <a:effectLst/>
                          <a:latin typeface="Arial"/>
                        </a:rPr>
                        <a:t>1.35%</a:t>
                      </a:r>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Maintenance</a:t>
                      </a:r>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Utilities</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35,000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Custodial</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15,000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General Repairs</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20,000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Maintenance Repairs</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5,000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Total</a:t>
                      </a:r>
                      <a:endParaRPr lang="en-US" sz="1300" b="0" i="0" u="none" strike="noStrike" dirty="0">
                        <a:effectLst/>
                        <a:latin typeface="Arial"/>
                      </a:endParaRPr>
                    </a:p>
                  </a:txBody>
                  <a:tcPr marL="6714" marR="6714" marT="6714" marB="0" anchor="b"/>
                </a:tc>
                <a:tc gridSpan="2">
                  <a:txBody>
                    <a:bodyPr/>
                    <a:lstStyle/>
                    <a:p>
                      <a:pPr algn="l" fontAlgn="b"/>
                      <a:r>
                        <a:rPr lang="en-US" sz="1300" u="none" strike="noStrike" dirty="0">
                          <a:effectLst/>
                        </a:rPr>
                        <a:t> $             75,000 </a:t>
                      </a:r>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r>
                        <a:rPr lang="en-US" sz="1300" u="none" strike="noStrike" dirty="0">
                          <a:effectLst/>
                        </a:rPr>
                        <a:t>Personal Services</a:t>
                      </a:r>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endParaRPr lang="en-US" dirty="0"/>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gridSpan="4">
                  <a:txBody>
                    <a:bodyPr/>
                    <a:lstStyle/>
                    <a:p>
                      <a:pPr algn="l" fontAlgn="b"/>
                      <a:r>
                        <a:rPr lang="en-US" sz="1300" u="none" strike="noStrike" dirty="0">
                          <a:effectLst/>
                        </a:rPr>
                        <a:t>5 PT employees- 20 hrs @11 per hour calculated:</a:t>
                      </a:r>
                      <a:endParaRPr lang="en-US" sz="1300" b="0" i="0" u="none" strike="noStrike" dirty="0">
                        <a:effectLst/>
                        <a:latin typeface="Arial"/>
                      </a:endParaRPr>
                    </a:p>
                  </a:txBody>
                  <a:tcPr marL="6714" marR="6714" marT="6714"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endParaRPr lang="en-US"/>
                    </a:p>
                  </a:txBody>
                  <a:tcPr/>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gridSpan="4">
                  <a:txBody>
                    <a:bodyPr/>
                    <a:lstStyle/>
                    <a:p>
                      <a:pPr algn="l" fontAlgn="b"/>
                      <a:r>
                        <a:rPr lang="en-US" sz="1300" u="none" strike="noStrike" dirty="0">
                          <a:effectLst/>
                        </a:rPr>
                        <a:t>$220 weekly @ 52 weeks = $11,440 x 5 employees</a:t>
                      </a:r>
                      <a:endParaRPr lang="en-US" sz="1300" b="0" i="0" u="none" strike="noStrike" dirty="0">
                        <a:effectLst/>
                        <a:latin typeface="Arial"/>
                      </a:endParaRPr>
                    </a:p>
                  </a:txBody>
                  <a:tcPr marL="6714" marR="6714" marT="6714"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r h="180821">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gridSpan="2">
                  <a:txBody>
                    <a:bodyPr/>
                    <a:lstStyle/>
                    <a:p>
                      <a:pPr algn="l" fontAlgn="b"/>
                      <a:endParaRPr lang="en-US" sz="1300" b="0" i="0" u="none" strike="noStrike" dirty="0">
                        <a:effectLst/>
                        <a:latin typeface="Arial"/>
                      </a:endParaRPr>
                    </a:p>
                  </a:txBody>
                  <a:tcPr marL="6714" marR="6714" marT="6714" marB="0" anchor="b"/>
                </a:tc>
                <a:tc hMerge="1">
                  <a:txBody>
                    <a:bodyPr/>
                    <a:lstStyle/>
                    <a:p>
                      <a:endParaRPr lang="en-US"/>
                    </a:p>
                  </a:txBody>
                  <a:tcPr/>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c>
                  <a:txBody>
                    <a:bodyPr/>
                    <a:lstStyle/>
                    <a:p>
                      <a:pPr algn="l" fontAlgn="b"/>
                      <a:endParaRPr lang="en-US" sz="1300" b="0" i="0" u="none" strike="noStrike" dirty="0">
                        <a:effectLst/>
                        <a:latin typeface="Arial"/>
                      </a:endParaRPr>
                    </a:p>
                  </a:txBody>
                  <a:tcPr marL="6714" marR="6714" marT="6714" marB="0" anchor="b"/>
                </a:tc>
              </a:tr>
            </a:tbl>
          </a:graphicData>
        </a:graphic>
      </p:graphicFrame>
      <p:sp>
        <p:nvSpPr>
          <p:cNvPr id="2" name="Rectangle 1"/>
          <p:cNvSpPr/>
          <p:nvPr/>
        </p:nvSpPr>
        <p:spPr>
          <a:xfrm>
            <a:off x="4800600" y="3048000"/>
            <a:ext cx="305372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EXPENSES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46780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ROCK?</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216" y="1600200"/>
            <a:ext cx="6815567" cy="4525963"/>
          </a:xfrm>
        </p:spPr>
      </p:pic>
    </p:spTree>
    <p:extLst>
      <p:ext uri="{BB962C8B-B14F-4D97-AF65-F5344CB8AC3E}">
        <p14:creationId xmlns:p14="http://schemas.microsoft.com/office/powerpoint/2010/main" val="6721988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923521200"/>
              </p:ext>
            </p:extLst>
          </p:nvPr>
        </p:nvGraphicFramePr>
        <p:xfrm>
          <a:off x="304803" y="1447800"/>
          <a:ext cx="8458197" cy="4161264"/>
        </p:xfrm>
        <a:graphic>
          <a:graphicData uri="http://schemas.openxmlformats.org/drawingml/2006/table">
            <a:tbl>
              <a:tblPr>
                <a:tableStyleId>{5C22544A-7EE6-4342-B048-85BDC9FD1C3A}</a:tableStyleId>
              </a:tblPr>
              <a:tblGrid>
                <a:gridCol w="1381365"/>
                <a:gridCol w="884604"/>
                <a:gridCol w="884604"/>
                <a:gridCol w="884604"/>
                <a:gridCol w="884604"/>
                <a:gridCol w="884604"/>
                <a:gridCol w="884604"/>
                <a:gridCol w="884604"/>
                <a:gridCol w="884604"/>
              </a:tblGrid>
              <a:tr h="90198">
                <a:tc>
                  <a:txBody>
                    <a:bodyPr/>
                    <a:lstStyle/>
                    <a:p>
                      <a:pPr algn="l" fontAlgn="b"/>
                      <a:endParaRPr lang="en-US" sz="1400" b="0" i="0" u="none" strike="noStrike" dirty="0">
                        <a:effectLst/>
                        <a:latin typeface="Arial"/>
                      </a:endParaRPr>
                    </a:p>
                  </a:txBody>
                  <a:tcPr marL="6714" marR="6714" marT="6714" marB="0" anchor="b"/>
                </a:tc>
                <a:tc gridSpan="2">
                  <a:txBody>
                    <a:bodyPr/>
                    <a:lstStyle/>
                    <a:p>
                      <a:pPr algn="l" fontAlgn="b"/>
                      <a:r>
                        <a:rPr lang="en-US" sz="1400" u="none" strike="noStrike" dirty="0">
                          <a:effectLst/>
                        </a:rPr>
                        <a:t> 2017 Budget </a:t>
                      </a:r>
                      <a:endParaRPr lang="en-US" sz="1400" b="0"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400" u="none" strike="noStrike" dirty="0">
                          <a:effectLst/>
                        </a:rPr>
                        <a:t> 2018 Budget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2019 Budget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2020 Budget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2021 Budget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Year 10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YR 20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REVENUE TOTALS:</a:t>
                      </a:r>
                      <a:endParaRPr lang="en-US" sz="1400" b="1"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Frozen Ropes rental</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$32,400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$32,400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$32,400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$32,400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$32,400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 </a:t>
                      </a:r>
                      <a:r>
                        <a:rPr lang="en-US" sz="1400" u="none" strike="noStrike" dirty="0">
                          <a:effectLst/>
                        </a:rPr>
                        <a:t>-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smtClean="0">
                          <a:effectLst/>
                        </a:rPr>
                        <a:t>Pavilion </a:t>
                      </a:r>
                      <a:r>
                        <a:rPr lang="en-US" sz="1400" u="none" strike="noStrike" dirty="0">
                          <a:effectLst/>
                        </a:rPr>
                        <a:t>Rental</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$11,750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$12,500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smtClean="0">
                          <a:effectLst/>
                        </a:rPr>
                        <a:t>Concession </a:t>
                      </a:r>
                      <a:r>
                        <a:rPr lang="en-US" sz="1400" u="none" strike="noStrike" dirty="0">
                          <a:effectLst/>
                        </a:rPr>
                        <a:t>Stand</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$43,600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$45,780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$52,647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$65,809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$98,713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$144,525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$235,414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Vending Machine</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$3,000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$3,090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$3,183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3,278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$3,377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4,200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$5,000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Indoor/Outdoor Rental</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$15,000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15,750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$18,113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22,641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33,961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49,722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$80,991 </a:t>
                      </a:r>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Field Rental</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34,020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$55,415 </a:t>
                      </a:r>
                      <a:endParaRPr lang="en-US" sz="1400" b="0" i="0" u="none" strike="noStrike" dirty="0">
                        <a:effectLst/>
                        <a:latin typeface="Arial"/>
                      </a:endParaRPr>
                    </a:p>
                  </a:txBody>
                  <a:tcPr marL="6714" marR="6714" marT="6714" marB="0" anchor="b"/>
                </a:tc>
              </a:tr>
              <a:tr h="166884">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Total Revenues</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96,350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99,370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$108,692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$126,478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170,801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$244,217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389,320 </a:t>
                      </a:r>
                      <a:endParaRPr lang="en-US" sz="1400" b="0" i="0" u="none" strike="noStrike" dirty="0">
                        <a:effectLst/>
                        <a:latin typeface="Arial"/>
                      </a:endParaRPr>
                    </a:p>
                  </a:txBody>
                  <a:tcPr marL="6714" marR="6714" marT="6714" marB="0" anchor="b"/>
                </a:tc>
              </a:tr>
              <a:tr h="166884">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Net Cost</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$165,630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$168,076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$187,339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$176,195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$150,235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$135,286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$107,644 </a:t>
                      </a:r>
                      <a:endParaRPr lang="en-US" sz="1400" b="0" i="0" u="none" strike="noStrike" dirty="0">
                        <a:effectLst/>
                        <a:latin typeface="Arial"/>
                      </a:endParaRPr>
                    </a:p>
                  </a:txBody>
                  <a:tcPr marL="6714" marR="6714" marT="6714" marB="0" anchor="b"/>
                </a:tc>
              </a:tr>
              <a:tr h="166884">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r>
              <a:tr h="166884">
                <a:tc>
                  <a:txBody>
                    <a:bodyPr/>
                    <a:lstStyle/>
                    <a:p>
                      <a:pPr algn="l" fontAlgn="b"/>
                      <a:r>
                        <a:rPr lang="en-US" sz="1400" u="none" strike="noStrike" dirty="0">
                          <a:effectLst/>
                        </a:rPr>
                        <a:t>Cost to taxpayers</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31.25 </a:t>
                      </a:r>
                      <a:endParaRPr lang="en-US" sz="1400" b="0" i="0" u="none" strike="noStrike" dirty="0">
                        <a:effectLst/>
                        <a:latin typeface="Arial"/>
                      </a:endParaRPr>
                    </a:p>
                  </a:txBody>
                  <a:tcPr marL="6714" marR="6714" marT="6714" marB="0" anchor="b"/>
                </a:tc>
                <a:tc>
                  <a:txBody>
                    <a:bodyPr/>
                    <a:lstStyle/>
                    <a:p>
                      <a:pPr algn="l" fontAlgn="b"/>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31.71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35.34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33.24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28.34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a:t>
                      </a:r>
                      <a:r>
                        <a:rPr lang="en-US" sz="1400" u="none" strike="noStrike" dirty="0" smtClean="0">
                          <a:effectLst/>
                        </a:rPr>
                        <a:t>$ </a:t>
                      </a:r>
                      <a:r>
                        <a:rPr lang="en-US" sz="1400" u="none" strike="noStrike" dirty="0">
                          <a:effectLst/>
                        </a:rPr>
                        <a:t>25.52 </a:t>
                      </a:r>
                      <a:endParaRPr lang="en-US" sz="1400" b="0" i="0" u="none" strike="noStrike" dirty="0">
                        <a:effectLst/>
                        <a:latin typeface="Arial"/>
                      </a:endParaRPr>
                    </a:p>
                  </a:txBody>
                  <a:tcPr marL="6714" marR="6714" marT="6714" marB="0" anchor="b"/>
                </a:tc>
                <a:tc>
                  <a:txBody>
                    <a:bodyPr/>
                    <a:lstStyle/>
                    <a:p>
                      <a:pPr algn="l" fontAlgn="b"/>
                      <a:r>
                        <a:rPr lang="en-US" sz="1400" u="none" strike="noStrike" dirty="0">
                          <a:effectLst/>
                        </a:rPr>
                        <a:t> $ </a:t>
                      </a:r>
                      <a:r>
                        <a:rPr lang="en-US" sz="1400" u="none" strike="noStrike" dirty="0" smtClean="0">
                          <a:effectLst/>
                        </a:rPr>
                        <a:t>20.31 </a:t>
                      </a:r>
                      <a:endParaRPr lang="en-US" sz="1400" b="0" i="0" u="none" strike="noStrike" dirty="0">
                        <a:effectLst/>
                        <a:latin typeface="Arial"/>
                      </a:endParaRPr>
                    </a:p>
                  </a:txBody>
                  <a:tcPr marL="6714" marR="6714" marT="6714" marB="0" anchor="b"/>
                </a:tc>
              </a:tr>
            </a:tbl>
          </a:graphicData>
        </a:graphic>
      </p:graphicFrame>
      <p:sp>
        <p:nvSpPr>
          <p:cNvPr id="3" name="Rectangle 2"/>
          <p:cNvSpPr/>
          <p:nvPr/>
        </p:nvSpPr>
        <p:spPr>
          <a:xfrm>
            <a:off x="3058965" y="304800"/>
            <a:ext cx="290656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REVENUE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 name="TextBox 1"/>
          <p:cNvSpPr txBox="1"/>
          <p:nvPr/>
        </p:nvSpPr>
        <p:spPr>
          <a:xfrm>
            <a:off x="245047" y="5867400"/>
            <a:ext cx="8534400" cy="523220"/>
          </a:xfrm>
          <a:prstGeom prst="rect">
            <a:avLst/>
          </a:prstGeom>
          <a:noFill/>
        </p:spPr>
        <p:txBody>
          <a:bodyPr wrap="square" rtlCol="0">
            <a:spAutoFit/>
          </a:bodyPr>
          <a:lstStyle/>
          <a:p>
            <a:r>
              <a:rPr lang="en-US" sz="1400" dirty="0" smtClean="0"/>
              <a:t>Note: The concession Stand will go out to bid, pay rent for space &amp; pay a % of sales to The Town. The town will not be running the food services.    Monies collected on all revenue is to offset costs only.</a:t>
            </a:r>
            <a:endParaRPr lang="en-US" sz="1400" dirty="0"/>
          </a:p>
        </p:txBody>
      </p:sp>
    </p:spTree>
    <p:extLst>
      <p:ext uri="{BB962C8B-B14F-4D97-AF65-F5344CB8AC3E}">
        <p14:creationId xmlns:p14="http://schemas.microsoft.com/office/powerpoint/2010/main" val="1467806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99307563"/>
              </p:ext>
            </p:extLst>
          </p:nvPr>
        </p:nvGraphicFramePr>
        <p:xfrm>
          <a:off x="228600" y="2209800"/>
          <a:ext cx="8559800" cy="1239342"/>
        </p:xfrm>
        <a:graphic>
          <a:graphicData uri="http://schemas.openxmlformats.org/drawingml/2006/table">
            <a:tbl>
              <a:tblPr>
                <a:tableStyleId>{5C22544A-7EE6-4342-B048-85BDC9FD1C3A}</a:tableStyleId>
              </a:tblPr>
              <a:tblGrid>
                <a:gridCol w="1411697"/>
                <a:gridCol w="904028"/>
                <a:gridCol w="904028"/>
                <a:gridCol w="904028"/>
                <a:gridCol w="904028"/>
                <a:gridCol w="904028"/>
                <a:gridCol w="904028"/>
                <a:gridCol w="904028"/>
                <a:gridCol w="819907"/>
              </a:tblGrid>
              <a:tr h="90198">
                <a:tc>
                  <a:txBody>
                    <a:bodyPr/>
                    <a:lstStyle/>
                    <a:p>
                      <a:pPr algn="l" fontAlgn="b"/>
                      <a:endParaRPr lang="en-US" sz="1600" b="1" i="0" u="none" strike="noStrike" dirty="0">
                        <a:effectLst/>
                        <a:latin typeface="Arial"/>
                      </a:endParaRPr>
                    </a:p>
                  </a:txBody>
                  <a:tcPr marL="6714" marR="6714" marT="6714" marB="0" anchor="b"/>
                </a:tc>
                <a:tc gridSpan="2">
                  <a:txBody>
                    <a:bodyPr/>
                    <a:lstStyle/>
                    <a:p>
                      <a:pPr algn="l" fontAlgn="b"/>
                      <a:r>
                        <a:rPr lang="en-US" sz="1600" b="1" u="none" strike="noStrike" dirty="0">
                          <a:effectLst/>
                        </a:rPr>
                        <a:t> 2017 Budget </a:t>
                      </a:r>
                      <a:endParaRPr lang="en-US" sz="1600" b="1" i="0" u="none" strike="noStrike" dirty="0">
                        <a:effectLst/>
                        <a:latin typeface="Arial"/>
                      </a:endParaRPr>
                    </a:p>
                  </a:txBody>
                  <a:tcPr marL="6714" marR="6714" marT="6714" marB="0" anchor="b"/>
                </a:tc>
                <a:tc hMerge="1">
                  <a:txBody>
                    <a:bodyPr/>
                    <a:lstStyle/>
                    <a:p>
                      <a:pPr algn="l" fontAlgn="b"/>
                      <a:endParaRPr lang="en-US" sz="1300" b="0" i="0" u="none" strike="noStrike" dirty="0">
                        <a:effectLst/>
                        <a:latin typeface="Arial"/>
                      </a:endParaRPr>
                    </a:p>
                  </a:txBody>
                  <a:tcPr marL="6714" marR="6714" marT="6714" marB="0" anchor="b"/>
                </a:tc>
                <a:tc>
                  <a:txBody>
                    <a:bodyPr/>
                    <a:lstStyle/>
                    <a:p>
                      <a:pPr algn="l" fontAlgn="b"/>
                      <a:r>
                        <a:rPr lang="en-US" sz="1600" b="1" u="none" strike="noStrike" dirty="0">
                          <a:effectLst/>
                        </a:rPr>
                        <a:t> 2018 Budget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2019 Budget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2020 Budget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2021 Budget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At Year 10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YR 20 </a:t>
                      </a:r>
                      <a:endParaRPr lang="en-US" sz="1600" b="1" i="0" u="none" strike="noStrike" dirty="0">
                        <a:effectLst/>
                        <a:latin typeface="Arial"/>
                      </a:endParaRPr>
                    </a:p>
                  </a:txBody>
                  <a:tcPr marL="6714" marR="6714" marT="6714" marB="0" anchor="b"/>
                </a:tc>
              </a:tr>
              <a:tr h="166884">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r>
              <a:tr h="166884">
                <a:tc>
                  <a:txBody>
                    <a:bodyPr/>
                    <a:lstStyle/>
                    <a:p>
                      <a:pPr algn="l" fontAlgn="b"/>
                      <a:r>
                        <a:rPr lang="en-US" sz="1600" b="1" u="none" strike="noStrike" dirty="0">
                          <a:effectLst/>
                        </a:rPr>
                        <a:t>Cost to taxpayers</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a:t>
                      </a:r>
                      <a:r>
                        <a:rPr lang="en-US" sz="1600" b="1" u="none" strike="noStrike" dirty="0" smtClean="0">
                          <a:effectLst/>
                        </a:rPr>
                        <a:t>$ </a:t>
                      </a:r>
                      <a:r>
                        <a:rPr lang="en-US" sz="1600" b="1" u="none" strike="noStrike" dirty="0">
                          <a:effectLst/>
                        </a:rPr>
                        <a:t>31.25 </a:t>
                      </a:r>
                      <a:endParaRPr lang="en-US" sz="1600" b="1" i="0" u="none" strike="noStrike" dirty="0">
                        <a:effectLst/>
                        <a:latin typeface="Arial"/>
                      </a:endParaRPr>
                    </a:p>
                  </a:txBody>
                  <a:tcPr marL="6714" marR="6714" marT="6714" marB="0" anchor="b"/>
                </a:tc>
                <a:tc>
                  <a:txBody>
                    <a:bodyPr/>
                    <a:lstStyle/>
                    <a:p>
                      <a:pPr algn="l" fontAlgn="b"/>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 </a:t>
                      </a:r>
                      <a:r>
                        <a:rPr lang="en-US" sz="1600" b="1" u="none" strike="noStrike" dirty="0" smtClean="0">
                          <a:effectLst/>
                        </a:rPr>
                        <a:t>31.71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 </a:t>
                      </a:r>
                      <a:r>
                        <a:rPr lang="en-US" sz="1600" b="1" u="none" strike="noStrike" dirty="0" smtClean="0">
                          <a:effectLst/>
                        </a:rPr>
                        <a:t>35.34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a:t>
                      </a:r>
                      <a:r>
                        <a:rPr lang="en-US" sz="1600" b="1" u="none" strike="noStrike" dirty="0" smtClean="0">
                          <a:effectLst/>
                        </a:rPr>
                        <a:t>$  </a:t>
                      </a:r>
                      <a:r>
                        <a:rPr lang="en-US" sz="1600" b="1" u="none" strike="noStrike" dirty="0">
                          <a:effectLst/>
                        </a:rPr>
                        <a:t>33.24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 </a:t>
                      </a:r>
                      <a:r>
                        <a:rPr lang="en-US" sz="1600" b="1" u="none" strike="noStrike" dirty="0" smtClean="0">
                          <a:effectLst/>
                        </a:rPr>
                        <a:t>28.34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a:t>
                      </a:r>
                      <a:r>
                        <a:rPr lang="en-US" sz="1600" b="1" u="none" strike="noStrike" dirty="0" smtClean="0">
                          <a:effectLst/>
                        </a:rPr>
                        <a:t>$ </a:t>
                      </a:r>
                      <a:r>
                        <a:rPr lang="en-US" sz="1600" b="1" u="none" strike="noStrike" dirty="0">
                          <a:effectLst/>
                        </a:rPr>
                        <a:t>25.52 </a:t>
                      </a:r>
                      <a:endParaRPr lang="en-US" sz="1600" b="1" i="0" u="none" strike="noStrike" dirty="0">
                        <a:effectLst/>
                        <a:latin typeface="Arial"/>
                      </a:endParaRPr>
                    </a:p>
                  </a:txBody>
                  <a:tcPr marL="6714" marR="6714" marT="6714" marB="0" anchor="b"/>
                </a:tc>
                <a:tc>
                  <a:txBody>
                    <a:bodyPr/>
                    <a:lstStyle/>
                    <a:p>
                      <a:pPr algn="l" fontAlgn="b"/>
                      <a:r>
                        <a:rPr lang="en-US" sz="1600" b="1" u="none" strike="noStrike" dirty="0">
                          <a:effectLst/>
                        </a:rPr>
                        <a:t> $ </a:t>
                      </a:r>
                      <a:r>
                        <a:rPr lang="en-US" sz="1600" b="1" u="none" strike="noStrike" dirty="0" smtClean="0">
                          <a:effectLst/>
                        </a:rPr>
                        <a:t>20.31 </a:t>
                      </a:r>
                      <a:endParaRPr lang="en-US" sz="1600" b="1" i="0" u="none" strike="noStrike" dirty="0">
                        <a:effectLst/>
                        <a:latin typeface="Arial"/>
                      </a:endParaRPr>
                    </a:p>
                  </a:txBody>
                  <a:tcPr marL="6714" marR="6714" marT="6714" marB="0" anchor="b"/>
                </a:tc>
              </a:tr>
            </a:tbl>
          </a:graphicData>
        </a:graphic>
      </p:graphicFrame>
      <p:sp>
        <p:nvSpPr>
          <p:cNvPr id="3" name="Rectangle 2"/>
          <p:cNvSpPr/>
          <p:nvPr/>
        </p:nvSpPr>
        <p:spPr>
          <a:xfrm>
            <a:off x="1676400" y="609600"/>
            <a:ext cx="612430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COST TO TAX PAYERS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204496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4514"/>
            <a:ext cx="689131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ASSESSMENT EXAMPLE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906224"/>
              </p:ext>
            </p:extLst>
          </p:nvPr>
        </p:nvGraphicFramePr>
        <p:xfrm>
          <a:off x="1273955" y="919701"/>
          <a:ext cx="6629399" cy="5666937"/>
        </p:xfrm>
        <a:graphic>
          <a:graphicData uri="http://schemas.openxmlformats.org/drawingml/2006/table">
            <a:tbl>
              <a:tblPr>
                <a:tableStyleId>{5C22544A-7EE6-4342-B048-85BDC9FD1C3A}</a:tableStyleId>
              </a:tblPr>
              <a:tblGrid>
                <a:gridCol w="4183109"/>
                <a:gridCol w="1499339"/>
                <a:gridCol w="946951"/>
              </a:tblGrid>
              <a:tr h="305387">
                <a:tc>
                  <a:txBody>
                    <a:bodyPr/>
                    <a:lstStyle/>
                    <a:p>
                      <a:pPr algn="l" fontAlgn="b"/>
                      <a:r>
                        <a:rPr lang="en-US" sz="1400" u="none" strike="noStrike" dirty="0">
                          <a:effectLst/>
                        </a:rPr>
                        <a:t>Assessment Example</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 Assessment per $1,000 </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0.21 </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Home Value of $300,000</a:t>
                      </a:r>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smtClean="0">
                          <a:effectLst/>
                        </a:rPr>
                        <a:t>Equalization </a:t>
                      </a:r>
                      <a:r>
                        <a:rPr lang="en-US" sz="1400" u="none" strike="noStrike" dirty="0">
                          <a:effectLst/>
                        </a:rPr>
                        <a:t>rate of 63%</a:t>
                      </a:r>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Assessment value : 189,000</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39.69 </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b="1" u="none" strike="noStrike" dirty="0">
                          <a:effectLst/>
                        </a:rPr>
                        <a:t>Tax Rate</a:t>
                      </a:r>
                      <a:endParaRPr lang="en-US" sz="1400" b="1" i="0" u="none" strike="noStrike" dirty="0">
                        <a:effectLst/>
                        <a:latin typeface="Arial"/>
                      </a:endParaRPr>
                    </a:p>
                  </a:txBody>
                  <a:tcPr marL="9525" marR="9525" marT="9525" marB="0" anchor="b"/>
                </a:tc>
                <a:tc>
                  <a:txBody>
                    <a:bodyPr/>
                    <a:lstStyle/>
                    <a:p>
                      <a:pPr algn="ctr" fontAlgn="b"/>
                      <a:r>
                        <a:rPr lang="en-US" sz="1400" b="1" u="none" strike="noStrike" dirty="0">
                          <a:effectLst/>
                        </a:rPr>
                        <a:t>2016</a:t>
                      </a:r>
                      <a:endParaRPr lang="en-US" sz="1400" b="1" i="0" u="none" strike="noStrike" dirty="0">
                        <a:effectLst/>
                        <a:latin typeface="Arial"/>
                      </a:endParaRPr>
                    </a:p>
                  </a:txBody>
                  <a:tcPr marL="9525" marR="9525" marT="9525" marB="0" anchor="b"/>
                </a:tc>
                <a:tc>
                  <a:txBody>
                    <a:bodyPr/>
                    <a:lstStyle/>
                    <a:p>
                      <a:pPr algn="ctr" fontAlgn="b"/>
                      <a:r>
                        <a:rPr lang="en-US" sz="1400" b="1" u="none" strike="noStrike" dirty="0">
                          <a:effectLst/>
                        </a:rPr>
                        <a:t>2017</a:t>
                      </a:r>
                      <a:endParaRPr lang="en-US" sz="1400" b="1"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r>
              <a:tr h="216316">
                <a:tc>
                  <a:txBody>
                    <a:bodyPr/>
                    <a:lstStyle/>
                    <a:p>
                      <a:pPr algn="l" fontAlgn="b"/>
                      <a:r>
                        <a:rPr lang="en-US" sz="1400" u="none" strike="noStrike" dirty="0">
                          <a:effectLst/>
                        </a:rPr>
                        <a:t>General and HWY Townwide</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4.81 </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4.68 </a:t>
                      </a:r>
                      <a:endParaRPr lang="en-US" sz="1400" b="1" i="0" u="none" strike="noStrike" dirty="0">
                        <a:effectLst/>
                        <a:latin typeface="Arial"/>
                      </a:endParaRPr>
                    </a:p>
                  </a:txBody>
                  <a:tcPr marL="9525" marR="9525" marT="9525" marB="0" anchor="b"/>
                </a:tc>
              </a:tr>
              <a:tr h="216316">
                <a:tc>
                  <a:txBody>
                    <a:bodyPr/>
                    <a:lstStyle/>
                    <a:p>
                      <a:pPr algn="l" fontAlgn="b"/>
                      <a:r>
                        <a:rPr lang="en-US" sz="1400" u="none" strike="noStrike" dirty="0">
                          <a:effectLst/>
                        </a:rPr>
                        <a:t>Part Town</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3.56 </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3.28 </a:t>
                      </a:r>
                      <a:endParaRPr lang="en-US" sz="1400" b="1" i="0" u="none" strike="noStrike" dirty="0">
                        <a:effectLst/>
                        <a:latin typeface="Arial"/>
                      </a:endParaRPr>
                    </a:p>
                  </a:txBody>
                  <a:tcPr marL="9525" marR="9525" marT="9525" marB="0" anchor="b"/>
                </a:tc>
              </a:tr>
              <a:tr h="229040">
                <a:tc>
                  <a:txBody>
                    <a:bodyPr/>
                    <a:lstStyle/>
                    <a:p>
                      <a:pPr algn="l" fontAlgn="b"/>
                      <a:r>
                        <a:rPr lang="en-US" sz="1400" u="none" strike="noStrike" dirty="0">
                          <a:effectLst/>
                        </a:rPr>
                        <a:t>Highway Part Town</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1.06 </a:t>
                      </a:r>
                      <a:endParaRPr lang="en-US" sz="1400" b="1" i="0" u="none" strike="noStrike" dirty="0">
                        <a:effectLst/>
                        <a:latin typeface="Arial"/>
                      </a:endParaRPr>
                    </a:p>
                  </a:txBody>
                  <a:tcPr marL="9525" marR="9525" marT="9525" marB="0" anchor="b"/>
                </a:tc>
                <a:tc>
                  <a:txBody>
                    <a:bodyPr/>
                    <a:lstStyle/>
                    <a:p>
                      <a:pPr algn="l" fontAlgn="b"/>
                      <a:r>
                        <a:rPr lang="en-US" sz="1400" u="none" strike="noStrike" dirty="0">
                          <a:effectLst/>
                        </a:rPr>
                        <a:t> $    1.35 </a:t>
                      </a:r>
                      <a:endParaRPr lang="en-US" sz="1400" b="1"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1" i="0" u="none" strike="noStrike" dirty="0">
                        <a:effectLst/>
                        <a:latin typeface="Arial"/>
                      </a:endParaRPr>
                    </a:p>
                  </a:txBody>
                  <a:tcPr marL="9525" marR="9525" marT="9525" marB="0" anchor="b"/>
                </a:tc>
              </a:tr>
              <a:tr h="216316">
                <a:tc>
                  <a:txBody>
                    <a:bodyPr/>
                    <a:lstStyle/>
                    <a:p>
                      <a:pPr algn="l" fontAlgn="b"/>
                      <a:r>
                        <a:rPr lang="en-US" sz="1400" b="1" u="none" strike="noStrike" dirty="0">
                          <a:effectLst/>
                        </a:rPr>
                        <a:t>Tax Rate per $1,000 assessed value</a:t>
                      </a:r>
                      <a:endParaRPr lang="en-US" sz="1400" b="1" i="0" u="none" strike="noStrike" dirty="0">
                        <a:effectLst/>
                        <a:latin typeface="Arial"/>
                      </a:endParaRPr>
                    </a:p>
                  </a:txBody>
                  <a:tcPr marL="9525" marR="9525" marT="9525" marB="0" anchor="b"/>
                </a:tc>
                <a:tc>
                  <a:txBody>
                    <a:bodyPr/>
                    <a:lstStyle/>
                    <a:p>
                      <a:pPr algn="l" fontAlgn="b"/>
                      <a:r>
                        <a:rPr lang="en-US" sz="1400" b="1" u="none" strike="noStrike" dirty="0">
                          <a:effectLst/>
                        </a:rPr>
                        <a:t> $              9.43 </a:t>
                      </a:r>
                      <a:endParaRPr lang="en-US" sz="1400" b="1" i="0" u="none" strike="noStrike" dirty="0">
                        <a:effectLst/>
                        <a:latin typeface="Arial"/>
                      </a:endParaRPr>
                    </a:p>
                  </a:txBody>
                  <a:tcPr marL="9525" marR="9525" marT="9525" marB="0" anchor="b"/>
                </a:tc>
                <a:tc>
                  <a:txBody>
                    <a:bodyPr/>
                    <a:lstStyle/>
                    <a:p>
                      <a:pPr algn="l" fontAlgn="b"/>
                      <a:r>
                        <a:rPr lang="en-US" sz="1400" b="1" u="none" strike="noStrike" dirty="0">
                          <a:effectLst/>
                        </a:rPr>
                        <a:t> $    9.31 </a:t>
                      </a:r>
                      <a:endParaRPr lang="en-US" sz="1400" b="1"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Rock Assessment</a:t>
                      </a:r>
                      <a:endParaRPr lang="en-US" sz="1400" b="1" i="0" u="none" strike="noStrike" dirty="0">
                        <a:effectLst/>
                        <a:latin typeface="Arial"/>
                      </a:endParaRPr>
                    </a:p>
                  </a:txBody>
                  <a:tcPr marL="9525" marR="9525" marT="9525" marB="0" anchor="b"/>
                </a:tc>
                <a:tc>
                  <a:txBody>
                    <a:bodyPr/>
                    <a:lstStyle/>
                    <a:p>
                      <a:pPr algn="r" fontAlgn="b"/>
                      <a:r>
                        <a:rPr lang="en-US" sz="1400" u="none" strike="noStrike" dirty="0">
                          <a:effectLst/>
                        </a:rPr>
                        <a:t>0.21</a:t>
                      </a:r>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29040">
                <a:tc>
                  <a:txBody>
                    <a:bodyPr/>
                    <a:lstStyle/>
                    <a:p>
                      <a:pPr algn="l" fontAlgn="b"/>
                      <a:r>
                        <a:rPr lang="en-US" sz="1400" u="none" strike="noStrike" dirty="0">
                          <a:effectLst/>
                        </a:rPr>
                        <a:t>Tax Rate decrease from 2016 to 2017</a:t>
                      </a:r>
                      <a:endParaRPr lang="en-US" sz="1400" b="1" i="0" u="none" strike="noStrike" dirty="0">
                        <a:effectLst/>
                        <a:latin typeface="Arial"/>
                      </a:endParaRPr>
                    </a:p>
                  </a:txBody>
                  <a:tcPr marL="9525" marR="9525" marT="9525" marB="0" anchor="b"/>
                </a:tc>
                <a:tc>
                  <a:txBody>
                    <a:bodyPr/>
                    <a:lstStyle/>
                    <a:p>
                      <a:pPr algn="r" fontAlgn="b"/>
                      <a:r>
                        <a:rPr lang="en-US" sz="1400" u="none" strike="noStrike" dirty="0">
                          <a:effectLst/>
                        </a:rPr>
                        <a:t>0.12</a:t>
                      </a:r>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Rock assessment modified</a:t>
                      </a:r>
                      <a:endParaRPr lang="en-US" sz="1400" b="1" i="0" u="none" strike="noStrike" dirty="0">
                        <a:effectLst/>
                        <a:latin typeface="Arial"/>
                      </a:endParaRPr>
                    </a:p>
                  </a:txBody>
                  <a:tcPr marL="9525" marR="9525" marT="9525" marB="0" anchor="b"/>
                </a:tc>
                <a:tc>
                  <a:txBody>
                    <a:bodyPr/>
                    <a:lstStyle/>
                    <a:p>
                      <a:pPr algn="r" fontAlgn="b"/>
                      <a:r>
                        <a:rPr lang="en-US" sz="1400" u="none" strike="noStrike" dirty="0">
                          <a:effectLst/>
                        </a:rPr>
                        <a:t>0.09</a:t>
                      </a:r>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Home Value of $300,000</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smtClean="0">
                          <a:effectLst/>
                        </a:rPr>
                        <a:t>Equalization </a:t>
                      </a:r>
                      <a:r>
                        <a:rPr lang="en-US" sz="1400" u="none" strike="noStrike" dirty="0">
                          <a:effectLst/>
                        </a:rPr>
                        <a:t>rate of 63%</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r h="216316">
                <a:tc>
                  <a:txBody>
                    <a:bodyPr/>
                    <a:lstStyle/>
                    <a:p>
                      <a:pPr algn="l" fontAlgn="b"/>
                      <a:r>
                        <a:rPr lang="en-US" sz="1400" u="none" strike="noStrike" dirty="0">
                          <a:effectLst/>
                        </a:rPr>
                        <a:t>Assessment value : 189,000</a:t>
                      </a:r>
                      <a:endParaRPr lang="en-US" sz="1400" b="1" i="0" u="none" strike="noStrike" dirty="0">
                        <a:effectLst/>
                        <a:latin typeface="Arial"/>
                      </a:endParaRPr>
                    </a:p>
                  </a:txBody>
                  <a:tcPr marL="9525" marR="9525" marT="9525" marB="0" anchor="b"/>
                </a:tc>
                <a:tc>
                  <a:txBody>
                    <a:bodyPr/>
                    <a:lstStyle/>
                    <a:p>
                      <a:pPr algn="r" fontAlgn="b"/>
                      <a:r>
                        <a:rPr lang="en-US" sz="1400" u="none" strike="noStrike" dirty="0">
                          <a:effectLst/>
                        </a:rPr>
                        <a:t>$17.01 </a:t>
                      </a:r>
                      <a:endParaRPr lang="en-US" sz="1400" b="1" i="0" u="none" strike="noStrike" dirty="0">
                        <a:effectLst/>
                        <a:latin typeface="Arial"/>
                      </a:endParaRPr>
                    </a:p>
                  </a:txBody>
                  <a:tcPr marL="9525" marR="9525" marT="9525" marB="0" anchor="b"/>
                </a:tc>
                <a:tc>
                  <a:txBody>
                    <a:bodyPr/>
                    <a:lstStyle/>
                    <a:p>
                      <a:pPr algn="l" fontAlgn="b"/>
                      <a:endParaRPr lang="en-US" sz="1400" b="0" i="0" u="none" strike="noStrike" dirty="0">
                        <a:effectLst/>
                        <a:latin typeface="Arial"/>
                      </a:endParaRPr>
                    </a:p>
                  </a:txBody>
                  <a:tcPr marL="9525" marR="9525" marT="9525" marB="0" anchor="b"/>
                </a:tc>
              </a:tr>
            </a:tbl>
          </a:graphicData>
        </a:graphic>
      </p:graphicFrame>
    </p:spTree>
    <p:extLst>
      <p:ext uri="{BB962C8B-B14F-4D97-AF65-F5344CB8AC3E}">
        <p14:creationId xmlns:p14="http://schemas.microsoft.com/office/powerpoint/2010/main" val="5218230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962150"/>
            <a:ext cx="8229600" cy="1143000"/>
          </a:xfrm>
        </p:spPr>
        <p:txBody>
          <a:bodyPr/>
          <a:lstStyle/>
          <a:p>
            <a:r>
              <a:rPr lang="en-US" b="1" dirty="0" smtClean="0"/>
              <a:t>HOW DO WE SECURE THE ROCK?</a:t>
            </a:r>
            <a:endParaRPr lang="en-US" b="1" dirty="0"/>
          </a:p>
        </p:txBody>
      </p:sp>
      <p:sp>
        <p:nvSpPr>
          <p:cNvPr id="3" name="Content Placeholder 2"/>
          <p:cNvSpPr>
            <a:spLocks noGrp="1"/>
          </p:cNvSpPr>
          <p:nvPr>
            <p:ph idx="1"/>
          </p:nvPr>
        </p:nvSpPr>
        <p:spPr>
          <a:xfrm>
            <a:off x="457199" y="3048000"/>
            <a:ext cx="8229600" cy="3263900"/>
          </a:xfrm>
        </p:spPr>
        <p:txBody>
          <a:bodyPr>
            <a:normAutofit fontScale="40000" lnSpcReduction="20000"/>
          </a:bodyPr>
          <a:lstStyle/>
          <a:p>
            <a:pPr marL="0" indent="0" algn="ctr">
              <a:buNone/>
            </a:pPr>
            <a:r>
              <a:rPr lang="en-US" sz="6700" b="1" dirty="0" smtClean="0"/>
              <a:t>Vote YES on November 8</a:t>
            </a:r>
            <a:r>
              <a:rPr lang="en-US" sz="6700" b="1" baseline="30000" dirty="0" smtClean="0"/>
              <a:t>th</a:t>
            </a:r>
            <a:r>
              <a:rPr lang="en-US" sz="6700" b="1" dirty="0" smtClean="0"/>
              <a:t> at the General Elections. </a:t>
            </a:r>
          </a:p>
          <a:p>
            <a:pPr marL="0" indent="0" algn="ctr">
              <a:buNone/>
            </a:pPr>
            <a:endParaRPr lang="en-US" sz="6000" dirty="0"/>
          </a:p>
          <a:p>
            <a:pPr marL="0" indent="0">
              <a:buNone/>
            </a:pPr>
            <a:r>
              <a:rPr lang="en-US" sz="6000" dirty="0" smtClean="0"/>
              <a:t>NOTE: </a:t>
            </a:r>
          </a:p>
          <a:p>
            <a:pPr marL="0" indent="0">
              <a:buNone/>
            </a:pPr>
            <a:r>
              <a:rPr lang="en-US" sz="6000" dirty="0" smtClean="0"/>
              <a:t>You are voting to secure THE BOND, allowing us to move forward with the actual purchase.</a:t>
            </a:r>
          </a:p>
          <a:p>
            <a:pPr marL="0" indent="0">
              <a:buNone/>
            </a:pPr>
            <a:endParaRPr lang="en-US" sz="6000" dirty="0"/>
          </a:p>
          <a:p>
            <a:pPr marL="0" indent="0">
              <a:buNone/>
            </a:pPr>
            <a:r>
              <a:rPr lang="en-US" sz="6000" dirty="0" smtClean="0"/>
              <a:t>We chose to add this to the November Ballot, as to NOT incur additional expenses for a Special Vote on any later date.</a:t>
            </a: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512" y="76200"/>
            <a:ext cx="2466975" cy="1847850"/>
          </a:xfrm>
          <a:prstGeom prst="rect">
            <a:avLst/>
          </a:prstGeom>
        </p:spPr>
      </p:pic>
    </p:spTree>
    <p:extLst>
      <p:ext uri="{BB962C8B-B14F-4D97-AF65-F5344CB8AC3E}">
        <p14:creationId xmlns:p14="http://schemas.microsoft.com/office/powerpoint/2010/main" val="42168311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470025"/>
          </a:xfrm>
        </p:spPr>
        <p:txBody>
          <a:bodyPr>
            <a:normAutofit/>
          </a:bodyPr>
          <a:lstStyle/>
          <a:p>
            <a:r>
              <a:rPr lang="en-US" sz="7200" dirty="0" smtClean="0"/>
              <a:t>IN CLOSING</a:t>
            </a:r>
            <a:endParaRPr lang="en-US" sz="7200" dirty="0"/>
          </a:p>
        </p:txBody>
      </p:sp>
      <p:sp>
        <p:nvSpPr>
          <p:cNvPr id="3" name="Subtitle 2"/>
          <p:cNvSpPr>
            <a:spLocks noGrp="1"/>
          </p:cNvSpPr>
          <p:nvPr>
            <p:ph type="subTitle" idx="1"/>
          </p:nvPr>
        </p:nvSpPr>
        <p:spPr>
          <a:xfrm>
            <a:off x="304800" y="3200400"/>
            <a:ext cx="8610600" cy="2667000"/>
          </a:xfrm>
        </p:spPr>
        <p:txBody>
          <a:bodyPr>
            <a:normAutofit/>
          </a:bodyPr>
          <a:lstStyle/>
          <a:p>
            <a:r>
              <a:rPr lang="en-US" dirty="0" smtClean="0">
                <a:solidFill>
                  <a:schemeClr val="tx1"/>
                </a:solidFill>
              </a:rPr>
              <a:t>Thank you for </a:t>
            </a:r>
            <a:r>
              <a:rPr lang="en-US" dirty="0" smtClean="0">
                <a:solidFill>
                  <a:schemeClr val="tx1"/>
                </a:solidFill>
              </a:rPr>
              <a:t>being </a:t>
            </a:r>
            <a:r>
              <a:rPr lang="en-US" dirty="0" smtClean="0">
                <a:solidFill>
                  <a:schemeClr val="tx1"/>
                </a:solidFill>
              </a:rPr>
              <a:t>a part of the process </a:t>
            </a:r>
            <a:r>
              <a:rPr lang="en-US" dirty="0" smtClean="0">
                <a:solidFill>
                  <a:schemeClr val="tx1"/>
                </a:solidFill>
              </a:rPr>
              <a:t>, allowing </a:t>
            </a:r>
            <a:r>
              <a:rPr lang="en-US" dirty="0" smtClean="0">
                <a:solidFill>
                  <a:schemeClr val="tx1"/>
                </a:solidFill>
              </a:rPr>
              <a:t>this to be OUR </a:t>
            </a:r>
            <a:r>
              <a:rPr lang="en-US" dirty="0" smtClean="0">
                <a:solidFill>
                  <a:schemeClr val="tx1"/>
                </a:solidFill>
              </a:rPr>
              <a:t>PROJECT,</a:t>
            </a:r>
            <a:endParaRPr lang="en-US" dirty="0" smtClean="0">
              <a:solidFill>
                <a:schemeClr val="tx1"/>
              </a:solidFill>
            </a:endParaRPr>
          </a:p>
          <a:p>
            <a:r>
              <a:rPr lang="en-US" dirty="0" smtClean="0">
                <a:solidFill>
                  <a:schemeClr val="tx1"/>
                </a:solidFill>
              </a:rPr>
              <a:t>and </a:t>
            </a:r>
            <a:r>
              <a:rPr lang="en-US" dirty="0" smtClean="0">
                <a:solidFill>
                  <a:schemeClr val="tx1"/>
                </a:solidFill>
              </a:rPr>
              <a:t>adding this </a:t>
            </a:r>
            <a:r>
              <a:rPr lang="en-US" dirty="0" smtClean="0">
                <a:solidFill>
                  <a:schemeClr val="tx1"/>
                </a:solidFill>
              </a:rPr>
              <a:t>crowned </a:t>
            </a:r>
            <a:r>
              <a:rPr lang="en-US" dirty="0" smtClean="0">
                <a:solidFill>
                  <a:schemeClr val="tx1"/>
                </a:solidFill>
              </a:rPr>
              <a:t>jewel to our </a:t>
            </a:r>
            <a:r>
              <a:rPr lang="en-US" dirty="0" smtClean="0">
                <a:solidFill>
                  <a:schemeClr val="tx1"/>
                </a:solidFill>
              </a:rPr>
              <a:t>Community!</a:t>
            </a:r>
            <a:endParaRPr lang="en-US" dirty="0">
              <a:solidFill>
                <a:schemeClr val="tx1"/>
              </a:solidFill>
            </a:endParaRPr>
          </a:p>
        </p:txBody>
      </p:sp>
    </p:spTree>
    <p:extLst>
      <p:ext uri="{BB962C8B-B14F-4D97-AF65-F5344CB8AC3E}">
        <p14:creationId xmlns:p14="http://schemas.microsoft.com/office/powerpoint/2010/main" val="5014011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1828800"/>
            <a:ext cx="8855062" cy="4411133"/>
          </a:xfrm>
          <a:prstGeom prst="rect">
            <a:avLst/>
          </a:prstGeom>
        </p:spPr>
      </p:pic>
      <p:sp>
        <p:nvSpPr>
          <p:cNvPr id="3" name="Title 1"/>
          <p:cNvSpPr>
            <a:spLocks noGrp="1"/>
          </p:cNvSpPr>
          <p:nvPr>
            <p:ph type="title"/>
          </p:nvPr>
        </p:nvSpPr>
        <p:spPr>
          <a:xfrm>
            <a:off x="457200" y="274638"/>
            <a:ext cx="8229600" cy="1143000"/>
          </a:xfrm>
        </p:spPr>
        <p:txBody>
          <a:bodyPr/>
          <a:lstStyle/>
          <a:p>
            <a:r>
              <a:rPr lang="en-US" b="1" dirty="0" smtClean="0"/>
              <a:t>THE TOWN OF CHESTER</a:t>
            </a:r>
            <a:endParaRPr lang="en-US" b="1" dirty="0"/>
          </a:p>
        </p:txBody>
      </p:sp>
    </p:spTree>
    <p:extLst>
      <p:ext uri="{BB962C8B-B14F-4D97-AF65-F5344CB8AC3E}">
        <p14:creationId xmlns:p14="http://schemas.microsoft.com/office/powerpoint/2010/main" val="151266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b="1" dirty="0" smtClean="0"/>
              <a:t>PROPERTY DETAILS</a:t>
            </a:r>
            <a:endParaRPr lang="en-US" b="1" dirty="0"/>
          </a:p>
        </p:txBody>
      </p:sp>
      <p:sp>
        <p:nvSpPr>
          <p:cNvPr id="3" name="Content Placeholder 2"/>
          <p:cNvSpPr>
            <a:spLocks noGrp="1"/>
          </p:cNvSpPr>
          <p:nvPr>
            <p:ph idx="1"/>
          </p:nvPr>
        </p:nvSpPr>
        <p:spPr>
          <a:xfrm>
            <a:off x="304800" y="1066800"/>
            <a:ext cx="8458200" cy="5486400"/>
          </a:xfrm>
        </p:spPr>
        <p:txBody>
          <a:bodyPr>
            <a:normAutofit fontScale="85000" lnSpcReduction="20000"/>
          </a:bodyPr>
          <a:lstStyle/>
          <a:p>
            <a:pPr marL="0" indent="0">
              <a:buNone/>
            </a:pPr>
            <a:r>
              <a:rPr lang="en-US" b="1" dirty="0" smtClean="0"/>
              <a:t>Location: </a:t>
            </a:r>
            <a:r>
              <a:rPr lang="en-US" dirty="0"/>
              <a:t>24 Old Black Meadow </a:t>
            </a:r>
            <a:r>
              <a:rPr lang="en-US" dirty="0" smtClean="0"/>
              <a:t>Road, Chester</a:t>
            </a:r>
          </a:p>
          <a:p>
            <a:pPr marL="0" indent="0">
              <a:buNone/>
            </a:pPr>
            <a:r>
              <a:rPr lang="en-US" b="1" dirty="0" smtClean="0"/>
              <a:t>Building: </a:t>
            </a:r>
            <a:r>
              <a:rPr lang="en-US" dirty="0" smtClean="0"/>
              <a:t>15,000 sq.ft</a:t>
            </a:r>
            <a:endParaRPr lang="en-US" dirty="0"/>
          </a:p>
          <a:p>
            <a:pPr marL="0" indent="0">
              <a:buNone/>
            </a:pPr>
            <a:r>
              <a:rPr lang="en-US" b="1" dirty="0" smtClean="0"/>
              <a:t>Acres: </a:t>
            </a:r>
            <a:r>
              <a:rPr lang="en-US" dirty="0" smtClean="0"/>
              <a:t>11.6 -/+   </a:t>
            </a:r>
          </a:p>
          <a:p>
            <a:pPr marL="0" indent="0">
              <a:buNone/>
            </a:pPr>
            <a:r>
              <a:rPr lang="en-US" b="1" dirty="0" smtClean="0"/>
              <a:t>Parking Spaces: </a:t>
            </a:r>
            <a:r>
              <a:rPr lang="en-US" dirty="0" smtClean="0"/>
              <a:t>Approx. 200</a:t>
            </a:r>
          </a:p>
          <a:p>
            <a:pPr marL="0" indent="0">
              <a:buNone/>
            </a:pPr>
            <a:r>
              <a:rPr lang="en-US" b="1" dirty="0"/>
              <a:t>Source of Heat: </a:t>
            </a:r>
            <a:r>
              <a:rPr lang="en-US" dirty="0"/>
              <a:t>Forced Air Heating and Cooling</a:t>
            </a:r>
          </a:p>
          <a:p>
            <a:pPr marL="0" indent="0">
              <a:buNone/>
            </a:pPr>
            <a:r>
              <a:rPr lang="en-US" b="1" dirty="0"/>
              <a:t>Water Source: </a:t>
            </a:r>
            <a:r>
              <a:rPr lang="en-US" dirty="0" smtClean="0"/>
              <a:t>Village Water</a:t>
            </a:r>
            <a:endParaRPr lang="en-US" dirty="0"/>
          </a:p>
          <a:p>
            <a:pPr marL="0" indent="0">
              <a:buNone/>
            </a:pPr>
            <a:endParaRPr lang="en-US" dirty="0" smtClean="0"/>
          </a:p>
          <a:p>
            <a:pPr marL="0" indent="0">
              <a:buNone/>
            </a:pPr>
            <a:r>
              <a:rPr lang="en-US" b="1" dirty="0"/>
              <a:t>Currently </a:t>
            </a:r>
            <a:r>
              <a:rPr lang="en-US" b="1" dirty="0" smtClean="0"/>
              <a:t>Zoned </a:t>
            </a:r>
            <a:r>
              <a:rPr lang="en-US" b="1" dirty="0"/>
              <a:t>as: </a:t>
            </a:r>
            <a:r>
              <a:rPr lang="en-US" dirty="0"/>
              <a:t>GC </a:t>
            </a:r>
            <a:r>
              <a:rPr lang="en-US" dirty="0" smtClean="0"/>
              <a:t>-</a:t>
            </a:r>
            <a:r>
              <a:rPr lang="en-US" sz="2800" dirty="0" smtClean="0"/>
              <a:t>General Commercial</a:t>
            </a:r>
            <a:endParaRPr lang="en-US" sz="2800" dirty="0"/>
          </a:p>
          <a:p>
            <a:pPr marL="0" indent="0">
              <a:buNone/>
            </a:pPr>
            <a:r>
              <a:rPr lang="en-US" dirty="0" smtClean="0"/>
              <a:t>Possible property </a:t>
            </a:r>
            <a:r>
              <a:rPr lang="en-US" dirty="0" smtClean="0"/>
              <a:t>use/approval under </a:t>
            </a:r>
            <a:r>
              <a:rPr lang="en-US" dirty="0" smtClean="0"/>
              <a:t>current zoning laws:</a:t>
            </a:r>
          </a:p>
          <a:p>
            <a:pPr marL="0" indent="0">
              <a:buNone/>
            </a:pPr>
            <a:endParaRPr lang="en-US" sz="1400" dirty="0" smtClean="0"/>
          </a:p>
          <a:p>
            <a:pPr marL="857250" lvl="1" indent="-457200">
              <a:buFont typeface="Wingdings" panose="05000000000000000000" pitchFamily="2" charset="2"/>
              <a:buChar char="Ø"/>
            </a:pPr>
            <a:r>
              <a:rPr lang="en-US" dirty="0" smtClean="0"/>
              <a:t>Schools, private schools, colleges</a:t>
            </a:r>
          </a:p>
          <a:p>
            <a:pPr marL="857250" lvl="1" indent="-457200">
              <a:buFont typeface="Wingdings" panose="05000000000000000000" pitchFamily="2" charset="2"/>
              <a:buChar char="Ø"/>
            </a:pPr>
            <a:r>
              <a:rPr lang="en-US" dirty="0" smtClean="0"/>
              <a:t>Church or similar praise of worship</a:t>
            </a:r>
          </a:p>
          <a:p>
            <a:pPr marL="857250" lvl="1" indent="-457200">
              <a:buFont typeface="Wingdings" panose="05000000000000000000" pitchFamily="2" charset="2"/>
              <a:buChar char="Ø"/>
            </a:pPr>
            <a:r>
              <a:rPr lang="en-US" dirty="0" smtClean="0"/>
              <a:t>Function Hall for private members</a:t>
            </a:r>
          </a:p>
          <a:p>
            <a:pPr marL="857250" lvl="1" indent="-457200">
              <a:buFont typeface="Wingdings" panose="05000000000000000000" pitchFamily="2" charset="2"/>
              <a:buChar char="Ø"/>
            </a:pPr>
            <a:r>
              <a:rPr lang="en-US" dirty="0" smtClean="0"/>
              <a:t>Warehouse, Car Wash, Gas Station</a:t>
            </a:r>
          </a:p>
        </p:txBody>
      </p:sp>
    </p:spTree>
    <p:extLst>
      <p:ext uri="{BB962C8B-B14F-4D97-AF65-F5344CB8AC3E}">
        <p14:creationId xmlns:p14="http://schemas.microsoft.com/office/powerpoint/2010/main" val="1445649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81000" y="2755392"/>
            <a:ext cx="6781800" cy="3797807"/>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4800"/>
            <a:ext cx="4378184" cy="2462729"/>
          </a:xfrm>
          <a:prstGeom prst="rect">
            <a:avLst/>
          </a:prstGeom>
        </p:spPr>
      </p:pic>
    </p:spTree>
    <p:extLst>
      <p:ext uri="{BB962C8B-B14F-4D97-AF65-F5344CB8AC3E}">
        <p14:creationId xmlns:p14="http://schemas.microsoft.com/office/powerpoint/2010/main" val="3701046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81000" y="1066800"/>
            <a:ext cx="8365607" cy="4942568"/>
          </a:xfrm>
        </p:spPr>
      </p:pic>
    </p:spTree>
    <p:extLst>
      <p:ext uri="{BB962C8B-B14F-4D97-AF65-F5344CB8AC3E}">
        <p14:creationId xmlns:p14="http://schemas.microsoft.com/office/powerpoint/2010/main" val="462418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2665</TotalTime>
  <Words>2602</Words>
  <Application>Microsoft Office PowerPoint</Application>
  <PresentationFormat>On-screen Show (4:3)</PresentationFormat>
  <Paragraphs>603</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Town of Chester Proposed Purchase</vt:lpstr>
      <vt:lpstr>PowerPoint Presentation</vt:lpstr>
      <vt:lpstr>PowerPoint Presentation</vt:lpstr>
      <vt:lpstr>PowerPoint Presentation</vt:lpstr>
      <vt:lpstr>OVERVIEW</vt:lpstr>
      <vt:lpstr>WHAT IS THE ROCK?</vt:lpstr>
      <vt:lpstr>PROPERTY DETAILS</vt:lpstr>
      <vt:lpstr>PowerPoint Presentation</vt:lpstr>
      <vt:lpstr>PowerPoint Presentation</vt:lpstr>
      <vt:lpstr>THE ROCK HISTORY</vt:lpstr>
      <vt:lpstr>Tony Abbatine</vt:lpstr>
      <vt:lpstr>HOW WAS THE ROCK BORN?</vt:lpstr>
      <vt:lpstr>PowerPoint Presentation</vt:lpstr>
      <vt:lpstr>PowerPoint Presentation</vt:lpstr>
      <vt:lpstr>ABOUT ARTIFICIAL GRASS</vt:lpstr>
      <vt:lpstr>THE BENEFITS OF TURF</vt:lpstr>
      <vt:lpstr>REPLACING WEAR &amp; TEAR</vt:lpstr>
      <vt:lpstr>IS IT SAFE?</vt:lpstr>
      <vt:lpstr>PowerPoint Presentation</vt:lpstr>
      <vt:lpstr>PowerPoint Presentation</vt:lpstr>
      <vt:lpstr>PowerPoint Presentation</vt:lpstr>
      <vt:lpstr>PowerPoint Presentation</vt:lpstr>
      <vt:lpstr>THE TOWN OF CHESTER</vt:lpstr>
      <vt:lpstr>WHY DO WE WANT THE ROCK?</vt:lpstr>
      <vt:lpstr>PowerPoint Presentation</vt:lpstr>
      <vt:lpstr>FACT FINDING</vt:lpstr>
      <vt:lpstr>PowerPoint Presentation</vt:lpstr>
      <vt:lpstr>PowerPoint Presentation</vt:lpstr>
      <vt:lpstr>PowerPoint Presentation</vt:lpstr>
      <vt:lpstr>WHO WILL OVERSEE IT?</vt:lpstr>
      <vt:lpstr>CHESTER TOWN BOARD</vt:lpstr>
      <vt:lpstr>WHO WILL RUN IT?</vt:lpstr>
      <vt:lpstr>MEET THE TOWN PARKS &amp; REC STAFF</vt:lpstr>
      <vt:lpstr>PLANS OF USE</vt:lpstr>
      <vt:lpstr>INCREASE PROGRAMS, CLASSES, EVENTS</vt:lpstr>
      <vt:lpstr>EXPAND ON SUMMER CAMP</vt:lpstr>
      <vt:lpstr>PowerPoint Presentation</vt:lpstr>
      <vt:lpstr>PowerPoint Presentation</vt:lpstr>
      <vt:lpstr>PowerPoint Presentation</vt:lpstr>
      <vt:lpstr>PowerPoint Presentation</vt:lpstr>
      <vt:lpstr>PowerPoint Presentation</vt:lpstr>
      <vt:lpstr>PowerPoint Presentation</vt:lpstr>
      <vt:lpstr>SUPPORT OF FROZEN ROPES</vt:lpstr>
      <vt:lpstr>TO OFFER A STORM READY FACILITY</vt:lpstr>
      <vt:lpstr>THE SALE</vt:lpstr>
      <vt:lpstr>Restricted Use Appraisal:  2.79 mm Report Received: May, 2016 </vt:lpstr>
      <vt:lpstr>THE PURCHASE</vt:lpstr>
      <vt:lpstr>WHAT WE NEGOTIATED IN THE SALE  </vt:lpstr>
      <vt:lpstr>What’s “TURN KEY CONDITION” for OUR needs</vt:lpstr>
      <vt:lpstr>Current Floorplan</vt:lpstr>
      <vt:lpstr>Turn Key Floorplan</vt:lpstr>
      <vt:lpstr>Sample of Indoor Divider</vt:lpstr>
      <vt:lpstr>WHAT’S INCLUDED IN THE PURCHASE? </vt:lpstr>
      <vt:lpstr>FINANCIALS</vt:lpstr>
      <vt:lpstr>How does it fit in the Big Picture?</vt:lpstr>
      <vt:lpstr>TAX RATE</vt:lpstr>
      <vt:lpstr>THE BUDGET</vt:lpstr>
      <vt:lpstr>PowerPoint Presentation</vt:lpstr>
      <vt:lpstr>PowerPoint Presentation</vt:lpstr>
      <vt:lpstr>PowerPoint Presentation</vt:lpstr>
      <vt:lpstr>PowerPoint Presentation</vt:lpstr>
      <vt:lpstr>PowerPoint Presentation</vt:lpstr>
      <vt:lpstr>HOW DO WE SECURE THE ROCK?</vt:lpstr>
      <vt:lpstr>IN CLOSING</vt:lpstr>
      <vt:lpstr>THE TOWN OF CHESTER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Bumble Fly</dc:creator>
  <cp:lastModifiedBy>Bumble Fly</cp:lastModifiedBy>
  <cp:revision>207</cp:revision>
  <dcterms:created xsi:type="dcterms:W3CDTF">2016-10-03T13:57:09Z</dcterms:created>
  <dcterms:modified xsi:type="dcterms:W3CDTF">2016-10-08T00:11:10Z</dcterms:modified>
</cp:coreProperties>
</file>