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8" r:id="rId2"/>
    <p:sldId id="258" r:id="rId3"/>
    <p:sldId id="259" r:id="rId4"/>
    <p:sldId id="281" r:id="rId5"/>
    <p:sldId id="267" r:id="rId6"/>
    <p:sldId id="268" r:id="rId7"/>
    <p:sldId id="269" r:id="rId8"/>
    <p:sldId id="284" r:id="rId9"/>
    <p:sldId id="270" r:id="rId10"/>
    <p:sldId id="271" r:id="rId11"/>
    <p:sldId id="285" r:id="rId12"/>
    <p:sldId id="280" r:id="rId13"/>
    <p:sldId id="274" r:id="rId14"/>
    <p:sldId id="272" r:id="rId15"/>
    <p:sldId id="273" r:id="rId16"/>
    <p:sldId id="275" r:id="rId17"/>
    <p:sldId id="276" r:id="rId18"/>
    <p:sldId id="277" r:id="rId19"/>
    <p:sldId id="278" r:id="rId20"/>
    <p:sldId id="282" r:id="rId21"/>
    <p:sldId id="279" r:id="rId22"/>
    <p:sldId id="289" r:id="rId23"/>
    <p:sldId id="290" r:id="rId24"/>
    <p:sldId id="261" r:id="rId25"/>
    <p:sldId id="262" r:id="rId26"/>
    <p:sldId id="263" r:id="rId27"/>
    <p:sldId id="291" r:id="rId28"/>
    <p:sldId id="293" r:id="rId29"/>
    <p:sldId id="266" r:id="rId30"/>
    <p:sldId id="286" r:id="rId31"/>
    <p:sldId id="287" r:id="rId32"/>
    <p:sldId id="292" r:id="rId3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3" d="2"/>
        <a:sy n="3" d="2"/>
      </p:scale>
      <p:origin x="0" y="0"/>
    </p:cViewPr>
  </p:notesTextViewPr>
  <p:notesViewPr>
    <p:cSldViewPr snapToGrid="0">
      <p:cViewPr varScale="1">
        <p:scale>
          <a:sx n="111" d="100"/>
          <a:sy n="111" d="100"/>
        </p:scale>
        <p:origin x="253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BA173-C5C0-4AD8-B2F6-554BFF64021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FEFAF5-ACDC-4488-AC74-DD6AAE38F6C6}">
      <dgm:prSet phldrT="[Text]"/>
      <dgm:spPr/>
      <dgm:t>
        <a:bodyPr/>
        <a:lstStyle/>
        <a:p>
          <a:r>
            <a:rPr lang="en-US"/>
            <a:t>Legal </a:t>
          </a:r>
          <a:r>
            <a:rPr lang="en-US" dirty="0"/>
            <a:t>Authority </a:t>
          </a:r>
        </a:p>
      </dgm:t>
    </dgm:pt>
    <dgm:pt modelId="{3B922F9E-C48C-4F97-82ED-79B7921936A4}" type="parTrans" cxnId="{9CBE35EA-4133-47B5-BD20-B0E8D10653D5}">
      <dgm:prSet/>
      <dgm:spPr/>
      <dgm:t>
        <a:bodyPr/>
        <a:lstStyle/>
        <a:p>
          <a:endParaRPr lang="en-US"/>
        </a:p>
      </dgm:t>
    </dgm:pt>
    <dgm:pt modelId="{3D1DA785-D810-465E-850E-8EFEEA98E54E}" type="sibTrans" cxnId="{9CBE35EA-4133-47B5-BD20-B0E8D10653D5}">
      <dgm:prSet/>
      <dgm:spPr/>
      <dgm:t>
        <a:bodyPr/>
        <a:lstStyle/>
        <a:p>
          <a:endParaRPr lang="en-US"/>
        </a:p>
      </dgm:t>
    </dgm:pt>
    <dgm:pt modelId="{DB5E9AFB-C4C4-41C9-B188-197D1869FE5E}">
      <dgm:prSet phldrT="[Text]"/>
      <dgm:spPr/>
      <dgm:t>
        <a:bodyPr/>
        <a:lstStyle/>
        <a:p>
          <a:r>
            <a:rPr lang="en-US" dirty="0"/>
            <a:t>NYS Rule</a:t>
          </a:r>
        </a:p>
      </dgm:t>
    </dgm:pt>
    <dgm:pt modelId="{EFCE1790-17C5-43A8-8E02-7C616331D86E}" type="parTrans" cxnId="{A8B4372A-2C08-479E-9B02-7F7AF0A62A7B}">
      <dgm:prSet/>
      <dgm:spPr/>
      <dgm:t>
        <a:bodyPr/>
        <a:lstStyle/>
        <a:p>
          <a:endParaRPr lang="en-US"/>
        </a:p>
      </dgm:t>
    </dgm:pt>
    <dgm:pt modelId="{B4DF0216-21FC-468F-A09A-3F9DAE8F68CC}" type="sibTrans" cxnId="{A8B4372A-2C08-479E-9B02-7F7AF0A62A7B}">
      <dgm:prSet/>
      <dgm:spPr/>
      <dgm:t>
        <a:bodyPr/>
        <a:lstStyle/>
        <a:p>
          <a:endParaRPr lang="en-US"/>
        </a:p>
      </dgm:t>
    </dgm:pt>
    <dgm:pt modelId="{B69462ED-74D6-4AE7-860A-8A70C6971573}">
      <dgm:prSet phldrT="[Text]"/>
      <dgm:spPr/>
      <dgm:t>
        <a:bodyPr/>
        <a:lstStyle/>
        <a:p>
          <a:r>
            <a:rPr lang="en-US" dirty="0"/>
            <a:t>1</a:t>
          </a:r>
          <a:r>
            <a:rPr lang="en-US" baseline="30000" dirty="0"/>
            <a:t>st</a:t>
          </a:r>
          <a:r>
            <a:rPr lang="en-US" dirty="0"/>
            <a:t> Amendment</a:t>
          </a:r>
        </a:p>
      </dgm:t>
    </dgm:pt>
    <dgm:pt modelId="{D3F70C5E-95BF-4AA4-AA1D-7B1A9FB2950D}" type="parTrans" cxnId="{2C061D2D-FF8D-447F-A971-5426A1324C49}">
      <dgm:prSet/>
      <dgm:spPr/>
      <dgm:t>
        <a:bodyPr/>
        <a:lstStyle/>
        <a:p>
          <a:endParaRPr lang="en-US"/>
        </a:p>
      </dgm:t>
    </dgm:pt>
    <dgm:pt modelId="{A00AC696-872B-4B06-AADD-204F86B08755}" type="sibTrans" cxnId="{2C061D2D-FF8D-447F-A971-5426A1324C49}">
      <dgm:prSet/>
      <dgm:spPr/>
      <dgm:t>
        <a:bodyPr/>
        <a:lstStyle/>
        <a:p>
          <a:endParaRPr lang="en-US"/>
        </a:p>
      </dgm:t>
    </dgm:pt>
    <dgm:pt modelId="{A5A82A8B-2E51-46C6-9AFF-3CC3584321B6}">
      <dgm:prSet phldrT="[Text]"/>
      <dgm:spPr/>
      <dgm:t>
        <a:bodyPr/>
        <a:lstStyle/>
        <a:p>
          <a:r>
            <a:rPr lang="en-US" dirty="0"/>
            <a:t>Federal</a:t>
          </a:r>
        </a:p>
      </dgm:t>
    </dgm:pt>
    <dgm:pt modelId="{0D56D6B4-C832-4504-BFB8-2C5AB182445C}" type="parTrans" cxnId="{20744B7E-CD31-43C2-B17E-96B447ED8BFF}">
      <dgm:prSet/>
      <dgm:spPr/>
      <dgm:t>
        <a:bodyPr/>
        <a:lstStyle/>
        <a:p>
          <a:endParaRPr lang="en-US"/>
        </a:p>
      </dgm:t>
    </dgm:pt>
    <dgm:pt modelId="{013C3923-5CD9-4CE8-89E9-BDCE2E324B0A}" type="sibTrans" cxnId="{20744B7E-CD31-43C2-B17E-96B447ED8BFF}">
      <dgm:prSet/>
      <dgm:spPr/>
      <dgm:t>
        <a:bodyPr/>
        <a:lstStyle/>
        <a:p>
          <a:endParaRPr lang="en-US"/>
        </a:p>
      </dgm:t>
    </dgm:pt>
    <dgm:pt modelId="{3CB9DEC5-C9A0-4282-8453-DD3D11D64893}">
      <dgm:prSet phldrT="[Text]"/>
      <dgm:spPr/>
      <dgm:t>
        <a:bodyPr/>
        <a:lstStyle/>
        <a:p>
          <a:r>
            <a:rPr lang="en-US" dirty="0"/>
            <a:t>RLUIPA</a:t>
          </a:r>
        </a:p>
      </dgm:t>
    </dgm:pt>
    <dgm:pt modelId="{F7665340-88AB-44C6-B32A-A24687E209EC}" type="parTrans" cxnId="{994E3464-C435-4AE4-89E2-6E08E61D5F17}">
      <dgm:prSet/>
      <dgm:spPr/>
      <dgm:t>
        <a:bodyPr/>
        <a:lstStyle/>
        <a:p>
          <a:endParaRPr lang="en-US"/>
        </a:p>
      </dgm:t>
    </dgm:pt>
    <dgm:pt modelId="{DA7BB4A7-C361-4460-B42D-62001A295786}" type="sibTrans" cxnId="{994E3464-C435-4AE4-89E2-6E08E61D5F17}">
      <dgm:prSet/>
      <dgm:spPr/>
      <dgm:t>
        <a:bodyPr/>
        <a:lstStyle/>
        <a:p>
          <a:endParaRPr lang="en-US"/>
        </a:p>
      </dgm:t>
    </dgm:pt>
    <dgm:pt modelId="{893C008D-77AF-4748-91EA-C359CA3CC481}">
      <dgm:prSet phldrT="[Text]"/>
      <dgm:spPr/>
      <dgm:t>
        <a:bodyPr/>
        <a:lstStyle/>
        <a:p>
          <a:r>
            <a:rPr lang="en-US" dirty="0"/>
            <a:t>Common Law</a:t>
          </a:r>
        </a:p>
        <a:p>
          <a:r>
            <a:rPr lang="en-US" dirty="0"/>
            <a:t> Police Power</a:t>
          </a:r>
        </a:p>
      </dgm:t>
    </dgm:pt>
    <dgm:pt modelId="{5E2E2E4A-A545-4E28-9B99-DC618A899EC9}" type="parTrans" cxnId="{28BD97B1-41C7-4503-A53D-83EA6C96A0D4}">
      <dgm:prSet/>
      <dgm:spPr/>
      <dgm:t>
        <a:bodyPr/>
        <a:lstStyle/>
        <a:p>
          <a:endParaRPr lang="en-US"/>
        </a:p>
      </dgm:t>
    </dgm:pt>
    <dgm:pt modelId="{49E1EF1C-0C99-4CAA-8B42-70D5AAA750C2}" type="sibTrans" cxnId="{28BD97B1-41C7-4503-A53D-83EA6C96A0D4}">
      <dgm:prSet/>
      <dgm:spPr/>
      <dgm:t>
        <a:bodyPr/>
        <a:lstStyle/>
        <a:p>
          <a:endParaRPr lang="en-US"/>
        </a:p>
      </dgm:t>
    </dgm:pt>
    <dgm:pt modelId="{4F4CAD5E-9675-4A0E-BABD-EB5D4460A31E}" type="pres">
      <dgm:prSet presAssocID="{FB1BA173-C5C0-4AD8-B2F6-554BFF640215}" presName="hierChild1" presStyleCnt="0">
        <dgm:presLayoutVars>
          <dgm:chPref val="1"/>
          <dgm:dir/>
          <dgm:animOne val="branch"/>
          <dgm:animLvl val="lvl"/>
          <dgm:resizeHandles/>
        </dgm:presLayoutVars>
      </dgm:prSet>
      <dgm:spPr/>
    </dgm:pt>
    <dgm:pt modelId="{F297FECB-016E-4105-918C-64B1A39CC934}" type="pres">
      <dgm:prSet presAssocID="{34FEFAF5-ACDC-4488-AC74-DD6AAE38F6C6}" presName="hierRoot1" presStyleCnt="0"/>
      <dgm:spPr/>
    </dgm:pt>
    <dgm:pt modelId="{4ABC96A5-8151-4C95-BC89-EA24EF1C4603}" type="pres">
      <dgm:prSet presAssocID="{34FEFAF5-ACDC-4488-AC74-DD6AAE38F6C6}" presName="composite" presStyleCnt="0"/>
      <dgm:spPr/>
    </dgm:pt>
    <dgm:pt modelId="{19E02BE7-3C90-48F9-9AF2-EAB41D50C82A}" type="pres">
      <dgm:prSet presAssocID="{34FEFAF5-ACDC-4488-AC74-DD6AAE38F6C6}" presName="background" presStyleLbl="node0" presStyleIdx="0" presStyleCnt="1"/>
      <dgm:spPr>
        <a:solidFill>
          <a:schemeClr val="accent2"/>
        </a:solidFill>
      </dgm:spPr>
    </dgm:pt>
    <dgm:pt modelId="{774BE293-4053-4BAE-92F9-D44EEA64D4DD}" type="pres">
      <dgm:prSet presAssocID="{34FEFAF5-ACDC-4488-AC74-DD6AAE38F6C6}" presName="text" presStyleLbl="fgAcc0" presStyleIdx="0" presStyleCnt="1">
        <dgm:presLayoutVars>
          <dgm:chPref val="3"/>
        </dgm:presLayoutVars>
      </dgm:prSet>
      <dgm:spPr/>
    </dgm:pt>
    <dgm:pt modelId="{D9A9E6B7-278F-4A72-B021-217D752156CD}" type="pres">
      <dgm:prSet presAssocID="{34FEFAF5-ACDC-4488-AC74-DD6AAE38F6C6}" presName="hierChild2" presStyleCnt="0"/>
      <dgm:spPr/>
    </dgm:pt>
    <dgm:pt modelId="{948B99FA-7BEE-4E05-9703-7CAC967993FF}" type="pres">
      <dgm:prSet presAssocID="{EFCE1790-17C5-43A8-8E02-7C616331D86E}" presName="Name10" presStyleLbl="parChTrans1D2" presStyleIdx="0" presStyleCnt="2"/>
      <dgm:spPr/>
    </dgm:pt>
    <dgm:pt modelId="{84061765-E38B-4218-8493-CB15683810F8}" type="pres">
      <dgm:prSet presAssocID="{DB5E9AFB-C4C4-41C9-B188-197D1869FE5E}" presName="hierRoot2" presStyleCnt="0"/>
      <dgm:spPr/>
    </dgm:pt>
    <dgm:pt modelId="{1D66B515-02D2-4A20-8D01-EB788433B6EF}" type="pres">
      <dgm:prSet presAssocID="{DB5E9AFB-C4C4-41C9-B188-197D1869FE5E}" presName="composite2" presStyleCnt="0"/>
      <dgm:spPr/>
    </dgm:pt>
    <dgm:pt modelId="{0B58E3B2-B1C1-4FA6-AB6D-65F54BAE3E95}" type="pres">
      <dgm:prSet presAssocID="{DB5E9AFB-C4C4-41C9-B188-197D1869FE5E}" presName="background2" presStyleLbl="node2" presStyleIdx="0" presStyleCnt="2"/>
      <dgm:spPr>
        <a:solidFill>
          <a:schemeClr val="accent2"/>
        </a:solidFill>
      </dgm:spPr>
    </dgm:pt>
    <dgm:pt modelId="{60DE3F9C-A215-48EE-86C9-FD3CB01CB5D5}" type="pres">
      <dgm:prSet presAssocID="{DB5E9AFB-C4C4-41C9-B188-197D1869FE5E}" presName="text2" presStyleLbl="fgAcc2" presStyleIdx="0" presStyleCnt="2">
        <dgm:presLayoutVars>
          <dgm:chPref val="3"/>
        </dgm:presLayoutVars>
      </dgm:prSet>
      <dgm:spPr/>
    </dgm:pt>
    <dgm:pt modelId="{7518F5E8-58E0-4EAD-91B0-BBD1FA925B8B}" type="pres">
      <dgm:prSet presAssocID="{DB5E9AFB-C4C4-41C9-B188-197D1869FE5E}" presName="hierChild3" presStyleCnt="0"/>
      <dgm:spPr/>
    </dgm:pt>
    <dgm:pt modelId="{BD2A3BA2-964A-4B58-A200-D7D4A2304058}" type="pres">
      <dgm:prSet presAssocID="{5E2E2E4A-A545-4E28-9B99-DC618A899EC9}" presName="Name17" presStyleLbl="parChTrans1D3" presStyleIdx="0" presStyleCnt="3"/>
      <dgm:spPr/>
    </dgm:pt>
    <dgm:pt modelId="{FA2A3CA6-26C6-4AF1-BD51-86C289662AAF}" type="pres">
      <dgm:prSet presAssocID="{893C008D-77AF-4748-91EA-C359CA3CC481}" presName="hierRoot3" presStyleCnt="0"/>
      <dgm:spPr/>
    </dgm:pt>
    <dgm:pt modelId="{686A9A59-B2EA-4BAE-9D8F-8CA6DB89FAF1}" type="pres">
      <dgm:prSet presAssocID="{893C008D-77AF-4748-91EA-C359CA3CC481}" presName="composite3" presStyleCnt="0"/>
      <dgm:spPr/>
    </dgm:pt>
    <dgm:pt modelId="{924F92BC-C5C0-4CB6-BBC5-43C1917762F3}" type="pres">
      <dgm:prSet presAssocID="{893C008D-77AF-4748-91EA-C359CA3CC481}" presName="background3" presStyleLbl="node3" presStyleIdx="0" presStyleCnt="3"/>
      <dgm:spPr>
        <a:solidFill>
          <a:schemeClr val="accent2"/>
        </a:solidFill>
      </dgm:spPr>
    </dgm:pt>
    <dgm:pt modelId="{064E0955-7983-4FBE-B687-81AA95435B87}" type="pres">
      <dgm:prSet presAssocID="{893C008D-77AF-4748-91EA-C359CA3CC481}" presName="text3" presStyleLbl="fgAcc3" presStyleIdx="0" presStyleCnt="3">
        <dgm:presLayoutVars>
          <dgm:chPref val="3"/>
        </dgm:presLayoutVars>
      </dgm:prSet>
      <dgm:spPr/>
    </dgm:pt>
    <dgm:pt modelId="{561E2A56-9D17-467C-92F7-964B3838EBCC}" type="pres">
      <dgm:prSet presAssocID="{893C008D-77AF-4748-91EA-C359CA3CC481}" presName="hierChild4" presStyleCnt="0"/>
      <dgm:spPr/>
    </dgm:pt>
    <dgm:pt modelId="{1CCFF3FE-C276-446C-93B0-8E6050131118}" type="pres">
      <dgm:prSet presAssocID="{0D56D6B4-C832-4504-BFB8-2C5AB182445C}" presName="Name10" presStyleLbl="parChTrans1D2" presStyleIdx="1" presStyleCnt="2"/>
      <dgm:spPr/>
    </dgm:pt>
    <dgm:pt modelId="{8D237D7A-1D6F-4A83-8BFC-06C0EA5E5DD9}" type="pres">
      <dgm:prSet presAssocID="{A5A82A8B-2E51-46C6-9AFF-3CC3584321B6}" presName="hierRoot2" presStyleCnt="0"/>
      <dgm:spPr/>
    </dgm:pt>
    <dgm:pt modelId="{5E0438C9-DB34-4C1F-AB3E-48750D5EFD4A}" type="pres">
      <dgm:prSet presAssocID="{A5A82A8B-2E51-46C6-9AFF-3CC3584321B6}" presName="composite2" presStyleCnt="0"/>
      <dgm:spPr/>
    </dgm:pt>
    <dgm:pt modelId="{4EA49809-D0C6-4FFD-80D5-C44AE48112F2}" type="pres">
      <dgm:prSet presAssocID="{A5A82A8B-2E51-46C6-9AFF-3CC3584321B6}" presName="background2" presStyleLbl="node2" presStyleIdx="1" presStyleCnt="2"/>
      <dgm:spPr/>
    </dgm:pt>
    <dgm:pt modelId="{C9C04A3E-0EAF-495E-8B66-3AF9A301CB63}" type="pres">
      <dgm:prSet presAssocID="{A5A82A8B-2E51-46C6-9AFF-3CC3584321B6}" presName="text2" presStyleLbl="fgAcc2" presStyleIdx="1" presStyleCnt="2">
        <dgm:presLayoutVars>
          <dgm:chPref val="3"/>
        </dgm:presLayoutVars>
      </dgm:prSet>
      <dgm:spPr/>
    </dgm:pt>
    <dgm:pt modelId="{4D7ACDB4-CF9C-4292-9B11-7A64D3857DD9}" type="pres">
      <dgm:prSet presAssocID="{A5A82A8B-2E51-46C6-9AFF-3CC3584321B6}" presName="hierChild3" presStyleCnt="0"/>
      <dgm:spPr/>
    </dgm:pt>
    <dgm:pt modelId="{B842A4F3-3102-49E0-A2E4-EB0B01375895}" type="pres">
      <dgm:prSet presAssocID="{D3F70C5E-95BF-4AA4-AA1D-7B1A9FB2950D}" presName="Name17" presStyleLbl="parChTrans1D3" presStyleIdx="1" presStyleCnt="3"/>
      <dgm:spPr/>
    </dgm:pt>
    <dgm:pt modelId="{53A2353B-D5A7-4D13-A07D-3F6EDA399A2F}" type="pres">
      <dgm:prSet presAssocID="{B69462ED-74D6-4AE7-860A-8A70C6971573}" presName="hierRoot3" presStyleCnt="0"/>
      <dgm:spPr/>
    </dgm:pt>
    <dgm:pt modelId="{E7226885-80B8-4C86-8345-39C9788588A1}" type="pres">
      <dgm:prSet presAssocID="{B69462ED-74D6-4AE7-860A-8A70C6971573}" presName="composite3" presStyleCnt="0"/>
      <dgm:spPr/>
    </dgm:pt>
    <dgm:pt modelId="{9EE7BAAF-CE16-46CF-93C1-993F523A9643}" type="pres">
      <dgm:prSet presAssocID="{B69462ED-74D6-4AE7-860A-8A70C6971573}" presName="background3" presStyleLbl="node3" presStyleIdx="1" presStyleCnt="3"/>
      <dgm:spPr/>
    </dgm:pt>
    <dgm:pt modelId="{B662BDDD-26AD-43AB-A80A-F8ECA31157A1}" type="pres">
      <dgm:prSet presAssocID="{B69462ED-74D6-4AE7-860A-8A70C6971573}" presName="text3" presStyleLbl="fgAcc3" presStyleIdx="1" presStyleCnt="3">
        <dgm:presLayoutVars>
          <dgm:chPref val="3"/>
        </dgm:presLayoutVars>
      </dgm:prSet>
      <dgm:spPr/>
    </dgm:pt>
    <dgm:pt modelId="{0101D447-8211-45E9-B5B7-56D1B2FB53C6}" type="pres">
      <dgm:prSet presAssocID="{B69462ED-74D6-4AE7-860A-8A70C6971573}" presName="hierChild4" presStyleCnt="0"/>
      <dgm:spPr/>
    </dgm:pt>
    <dgm:pt modelId="{09DBE93A-E28A-491C-831C-796FB3D81CC4}" type="pres">
      <dgm:prSet presAssocID="{F7665340-88AB-44C6-B32A-A24687E209EC}" presName="Name17" presStyleLbl="parChTrans1D3" presStyleIdx="2" presStyleCnt="3"/>
      <dgm:spPr/>
    </dgm:pt>
    <dgm:pt modelId="{C6BFD40D-3EA8-4595-9997-14CB330D5AE1}" type="pres">
      <dgm:prSet presAssocID="{3CB9DEC5-C9A0-4282-8453-DD3D11D64893}" presName="hierRoot3" presStyleCnt="0"/>
      <dgm:spPr/>
    </dgm:pt>
    <dgm:pt modelId="{6C11BB7C-3AC4-4CD1-BC96-2C0A2F943A1E}" type="pres">
      <dgm:prSet presAssocID="{3CB9DEC5-C9A0-4282-8453-DD3D11D64893}" presName="composite3" presStyleCnt="0"/>
      <dgm:spPr/>
    </dgm:pt>
    <dgm:pt modelId="{6FA481B1-4609-4495-A573-14B510958058}" type="pres">
      <dgm:prSet presAssocID="{3CB9DEC5-C9A0-4282-8453-DD3D11D64893}" presName="background3" presStyleLbl="node3" presStyleIdx="2" presStyleCnt="3"/>
      <dgm:spPr/>
    </dgm:pt>
    <dgm:pt modelId="{F6BEF53E-0535-4B1C-8AD5-440B66A1D0D7}" type="pres">
      <dgm:prSet presAssocID="{3CB9DEC5-C9A0-4282-8453-DD3D11D64893}" presName="text3" presStyleLbl="fgAcc3" presStyleIdx="2" presStyleCnt="3">
        <dgm:presLayoutVars>
          <dgm:chPref val="3"/>
        </dgm:presLayoutVars>
      </dgm:prSet>
      <dgm:spPr/>
    </dgm:pt>
    <dgm:pt modelId="{CB97E87A-0D0B-4D75-9CE2-B68E47A8C550}" type="pres">
      <dgm:prSet presAssocID="{3CB9DEC5-C9A0-4282-8453-DD3D11D64893}" presName="hierChild4" presStyleCnt="0"/>
      <dgm:spPr/>
    </dgm:pt>
  </dgm:ptLst>
  <dgm:cxnLst>
    <dgm:cxn modelId="{80E59208-9332-434B-BFF4-F05D9A01668D}" type="presOf" srcId="{5E2E2E4A-A545-4E28-9B99-DC618A899EC9}" destId="{BD2A3BA2-964A-4B58-A200-D7D4A2304058}" srcOrd="0" destOrd="0" presId="urn:microsoft.com/office/officeart/2005/8/layout/hierarchy1"/>
    <dgm:cxn modelId="{A2DABF11-6DE5-4F2D-BA40-4B57DB601E5E}" type="presOf" srcId="{0D56D6B4-C832-4504-BFB8-2C5AB182445C}" destId="{1CCFF3FE-C276-446C-93B0-8E6050131118}" srcOrd="0" destOrd="0" presId="urn:microsoft.com/office/officeart/2005/8/layout/hierarchy1"/>
    <dgm:cxn modelId="{A8B4372A-2C08-479E-9B02-7F7AF0A62A7B}" srcId="{34FEFAF5-ACDC-4488-AC74-DD6AAE38F6C6}" destId="{DB5E9AFB-C4C4-41C9-B188-197D1869FE5E}" srcOrd="0" destOrd="0" parTransId="{EFCE1790-17C5-43A8-8E02-7C616331D86E}" sibTransId="{B4DF0216-21FC-468F-A09A-3F9DAE8F68CC}"/>
    <dgm:cxn modelId="{2C061D2D-FF8D-447F-A971-5426A1324C49}" srcId="{A5A82A8B-2E51-46C6-9AFF-3CC3584321B6}" destId="{B69462ED-74D6-4AE7-860A-8A70C6971573}" srcOrd="0" destOrd="0" parTransId="{D3F70C5E-95BF-4AA4-AA1D-7B1A9FB2950D}" sibTransId="{A00AC696-872B-4B06-AADD-204F86B08755}"/>
    <dgm:cxn modelId="{9B3EEF3F-D621-4587-AE1F-F6748657EFE8}" type="presOf" srcId="{F7665340-88AB-44C6-B32A-A24687E209EC}" destId="{09DBE93A-E28A-491C-831C-796FB3D81CC4}" srcOrd="0" destOrd="0" presId="urn:microsoft.com/office/officeart/2005/8/layout/hierarchy1"/>
    <dgm:cxn modelId="{0244295C-1C65-46A7-B7D1-097ACC044926}" type="presOf" srcId="{EFCE1790-17C5-43A8-8E02-7C616331D86E}" destId="{948B99FA-7BEE-4E05-9703-7CAC967993FF}" srcOrd="0" destOrd="0" presId="urn:microsoft.com/office/officeart/2005/8/layout/hierarchy1"/>
    <dgm:cxn modelId="{994E3464-C435-4AE4-89E2-6E08E61D5F17}" srcId="{A5A82A8B-2E51-46C6-9AFF-3CC3584321B6}" destId="{3CB9DEC5-C9A0-4282-8453-DD3D11D64893}" srcOrd="1" destOrd="0" parTransId="{F7665340-88AB-44C6-B32A-A24687E209EC}" sibTransId="{DA7BB4A7-C361-4460-B42D-62001A295786}"/>
    <dgm:cxn modelId="{20744B7E-CD31-43C2-B17E-96B447ED8BFF}" srcId="{34FEFAF5-ACDC-4488-AC74-DD6AAE38F6C6}" destId="{A5A82A8B-2E51-46C6-9AFF-3CC3584321B6}" srcOrd="1" destOrd="0" parTransId="{0D56D6B4-C832-4504-BFB8-2C5AB182445C}" sibTransId="{013C3923-5CD9-4CE8-89E9-BDCE2E324B0A}"/>
    <dgm:cxn modelId="{4C472684-C595-4471-92F2-A285B6E0A8DD}" type="presOf" srcId="{34FEFAF5-ACDC-4488-AC74-DD6AAE38F6C6}" destId="{774BE293-4053-4BAE-92F9-D44EEA64D4DD}" srcOrd="0" destOrd="0" presId="urn:microsoft.com/office/officeart/2005/8/layout/hierarchy1"/>
    <dgm:cxn modelId="{CBB927A2-1EBF-497C-A0A1-B3EBD5A6190D}" type="presOf" srcId="{D3F70C5E-95BF-4AA4-AA1D-7B1A9FB2950D}" destId="{B842A4F3-3102-49E0-A2E4-EB0B01375895}" srcOrd="0" destOrd="0" presId="urn:microsoft.com/office/officeart/2005/8/layout/hierarchy1"/>
    <dgm:cxn modelId="{28BD97B1-41C7-4503-A53D-83EA6C96A0D4}" srcId="{DB5E9AFB-C4C4-41C9-B188-197D1869FE5E}" destId="{893C008D-77AF-4748-91EA-C359CA3CC481}" srcOrd="0" destOrd="0" parTransId="{5E2E2E4A-A545-4E28-9B99-DC618A899EC9}" sibTransId="{49E1EF1C-0C99-4CAA-8B42-70D5AAA750C2}"/>
    <dgm:cxn modelId="{1914B3B6-CF65-44AB-8607-414E6D0672E6}" type="presOf" srcId="{A5A82A8B-2E51-46C6-9AFF-3CC3584321B6}" destId="{C9C04A3E-0EAF-495E-8B66-3AF9A301CB63}" srcOrd="0" destOrd="0" presId="urn:microsoft.com/office/officeart/2005/8/layout/hierarchy1"/>
    <dgm:cxn modelId="{7016D2C5-D64A-4F6A-959D-4C8C25B4AB7B}" type="presOf" srcId="{3CB9DEC5-C9A0-4282-8453-DD3D11D64893}" destId="{F6BEF53E-0535-4B1C-8AD5-440B66A1D0D7}" srcOrd="0" destOrd="0" presId="urn:microsoft.com/office/officeart/2005/8/layout/hierarchy1"/>
    <dgm:cxn modelId="{A65618D9-C4A5-4551-A41E-A1945A31A515}" type="presOf" srcId="{B69462ED-74D6-4AE7-860A-8A70C6971573}" destId="{B662BDDD-26AD-43AB-A80A-F8ECA31157A1}" srcOrd="0" destOrd="0" presId="urn:microsoft.com/office/officeart/2005/8/layout/hierarchy1"/>
    <dgm:cxn modelId="{4E4B99DB-926A-49E3-9446-E8358C730B1B}" type="presOf" srcId="{FB1BA173-C5C0-4AD8-B2F6-554BFF640215}" destId="{4F4CAD5E-9675-4A0E-BABD-EB5D4460A31E}" srcOrd="0" destOrd="0" presId="urn:microsoft.com/office/officeart/2005/8/layout/hierarchy1"/>
    <dgm:cxn modelId="{11FB84E0-DE77-4607-A3A6-F90302EB6748}" type="presOf" srcId="{893C008D-77AF-4748-91EA-C359CA3CC481}" destId="{064E0955-7983-4FBE-B687-81AA95435B87}" srcOrd="0" destOrd="0" presId="urn:microsoft.com/office/officeart/2005/8/layout/hierarchy1"/>
    <dgm:cxn modelId="{9CBE35EA-4133-47B5-BD20-B0E8D10653D5}" srcId="{FB1BA173-C5C0-4AD8-B2F6-554BFF640215}" destId="{34FEFAF5-ACDC-4488-AC74-DD6AAE38F6C6}" srcOrd="0" destOrd="0" parTransId="{3B922F9E-C48C-4F97-82ED-79B7921936A4}" sibTransId="{3D1DA785-D810-465E-850E-8EFEEA98E54E}"/>
    <dgm:cxn modelId="{88A652F5-330D-49AE-BC60-96E5ED1903F7}" type="presOf" srcId="{DB5E9AFB-C4C4-41C9-B188-197D1869FE5E}" destId="{60DE3F9C-A215-48EE-86C9-FD3CB01CB5D5}" srcOrd="0" destOrd="0" presId="urn:microsoft.com/office/officeart/2005/8/layout/hierarchy1"/>
    <dgm:cxn modelId="{ADA12917-DD18-4237-8600-2BFB00A3B336}" type="presParOf" srcId="{4F4CAD5E-9675-4A0E-BABD-EB5D4460A31E}" destId="{F297FECB-016E-4105-918C-64B1A39CC934}" srcOrd="0" destOrd="0" presId="urn:microsoft.com/office/officeart/2005/8/layout/hierarchy1"/>
    <dgm:cxn modelId="{F3A59AA7-2DC9-48AE-99A2-EFE49DDFB8D0}" type="presParOf" srcId="{F297FECB-016E-4105-918C-64B1A39CC934}" destId="{4ABC96A5-8151-4C95-BC89-EA24EF1C4603}" srcOrd="0" destOrd="0" presId="urn:microsoft.com/office/officeart/2005/8/layout/hierarchy1"/>
    <dgm:cxn modelId="{DE3BC7FD-7A0F-4B6D-B10B-3ECD19ABCB86}" type="presParOf" srcId="{4ABC96A5-8151-4C95-BC89-EA24EF1C4603}" destId="{19E02BE7-3C90-48F9-9AF2-EAB41D50C82A}" srcOrd="0" destOrd="0" presId="urn:microsoft.com/office/officeart/2005/8/layout/hierarchy1"/>
    <dgm:cxn modelId="{20DCB025-F270-4AD2-B341-F7CBC927C88B}" type="presParOf" srcId="{4ABC96A5-8151-4C95-BC89-EA24EF1C4603}" destId="{774BE293-4053-4BAE-92F9-D44EEA64D4DD}" srcOrd="1" destOrd="0" presId="urn:microsoft.com/office/officeart/2005/8/layout/hierarchy1"/>
    <dgm:cxn modelId="{4AA1A37B-5DA7-4AFA-B56E-D9EF2450B84C}" type="presParOf" srcId="{F297FECB-016E-4105-918C-64B1A39CC934}" destId="{D9A9E6B7-278F-4A72-B021-217D752156CD}" srcOrd="1" destOrd="0" presId="urn:microsoft.com/office/officeart/2005/8/layout/hierarchy1"/>
    <dgm:cxn modelId="{C2506571-3C43-40D2-B140-44B5BD59D94A}" type="presParOf" srcId="{D9A9E6B7-278F-4A72-B021-217D752156CD}" destId="{948B99FA-7BEE-4E05-9703-7CAC967993FF}" srcOrd="0" destOrd="0" presId="urn:microsoft.com/office/officeart/2005/8/layout/hierarchy1"/>
    <dgm:cxn modelId="{B7C6F3C3-2709-4519-8B11-4B5DA0D5157A}" type="presParOf" srcId="{D9A9E6B7-278F-4A72-B021-217D752156CD}" destId="{84061765-E38B-4218-8493-CB15683810F8}" srcOrd="1" destOrd="0" presId="urn:microsoft.com/office/officeart/2005/8/layout/hierarchy1"/>
    <dgm:cxn modelId="{6771116A-E2A8-4FEC-92C1-ABDA770BD219}" type="presParOf" srcId="{84061765-E38B-4218-8493-CB15683810F8}" destId="{1D66B515-02D2-4A20-8D01-EB788433B6EF}" srcOrd="0" destOrd="0" presId="urn:microsoft.com/office/officeart/2005/8/layout/hierarchy1"/>
    <dgm:cxn modelId="{8D120522-C002-4DFC-B13A-F3EE510B67C3}" type="presParOf" srcId="{1D66B515-02D2-4A20-8D01-EB788433B6EF}" destId="{0B58E3B2-B1C1-4FA6-AB6D-65F54BAE3E95}" srcOrd="0" destOrd="0" presId="urn:microsoft.com/office/officeart/2005/8/layout/hierarchy1"/>
    <dgm:cxn modelId="{2CDF3A52-7895-4EF8-8360-507083048368}" type="presParOf" srcId="{1D66B515-02D2-4A20-8D01-EB788433B6EF}" destId="{60DE3F9C-A215-48EE-86C9-FD3CB01CB5D5}" srcOrd="1" destOrd="0" presId="urn:microsoft.com/office/officeart/2005/8/layout/hierarchy1"/>
    <dgm:cxn modelId="{4DC11A91-9992-4826-8874-055F70EEA777}" type="presParOf" srcId="{84061765-E38B-4218-8493-CB15683810F8}" destId="{7518F5E8-58E0-4EAD-91B0-BBD1FA925B8B}" srcOrd="1" destOrd="0" presId="urn:microsoft.com/office/officeart/2005/8/layout/hierarchy1"/>
    <dgm:cxn modelId="{AA3796A1-11DF-4E82-A287-23A4B4023ED6}" type="presParOf" srcId="{7518F5E8-58E0-4EAD-91B0-BBD1FA925B8B}" destId="{BD2A3BA2-964A-4B58-A200-D7D4A2304058}" srcOrd="0" destOrd="0" presId="urn:microsoft.com/office/officeart/2005/8/layout/hierarchy1"/>
    <dgm:cxn modelId="{03F8BC3E-2734-4FF2-9EF0-23A596C7BA15}" type="presParOf" srcId="{7518F5E8-58E0-4EAD-91B0-BBD1FA925B8B}" destId="{FA2A3CA6-26C6-4AF1-BD51-86C289662AAF}" srcOrd="1" destOrd="0" presId="urn:microsoft.com/office/officeart/2005/8/layout/hierarchy1"/>
    <dgm:cxn modelId="{155F1EE2-A5E1-4815-85BC-6E94C52949CC}" type="presParOf" srcId="{FA2A3CA6-26C6-4AF1-BD51-86C289662AAF}" destId="{686A9A59-B2EA-4BAE-9D8F-8CA6DB89FAF1}" srcOrd="0" destOrd="0" presId="urn:microsoft.com/office/officeart/2005/8/layout/hierarchy1"/>
    <dgm:cxn modelId="{99613F9A-ABB2-428B-A7DD-A569E6464B60}" type="presParOf" srcId="{686A9A59-B2EA-4BAE-9D8F-8CA6DB89FAF1}" destId="{924F92BC-C5C0-4CB6-BBC5-43C1917762F3}" srcOrd="0" destOrd="0" presId="urn:microsoft.com/office/officeart/2005/8/layout/hierarchy1"/>
    <dgm:cxn modelId="{3DC54A3D-6CC9-4A60-ABCE-09A6128F0B95}" type="presParOf" srcId="{686A9A59-B2EA-4BAE-9D8F-8CA6DB89FAF1}" destId="{064E0955-7983-4FBE-B687-81AA95435B87}" srcOrd="1" destOrd="0" presId="urn:microsoft.com/office/officeart/2005/8/layout/hierarchy1"/>
    <dgm:cxn modelId="{CB0A9AE0-C85E-4CDA-8979-823581A8259F}" type="presParOf" srcId="{FA2A3CA6-26C6-4AF1-BD51-86C289662AAF}" destId="{561E2A56-9D17-467C-92F7-964B3838EBCC}" srcOrd="1" destOrd="0" presId="urn:microsoft.com/office/officeart/2005/8/layout/hierarchy1"/>
    <dgm:cxn modelId="{4C93920A-06D4-4C92-B552-81DE5C8214A1}" type="presParOf" srcId="{D9A9E6B7-278F-4A72-B021-217D752156CD}" destId="{1CCFF3FE-C276-446C-93B0-8E6050131118}" srcOrd="2" destOrd="0" presId="urn:microsoft.com/office/officeart/2005/8/layout/hierarchy1"/>
    <dgm:cxn modelId="{D4C13AD9-88C0-4053-87E3-B95EDC7E89F3}" type="presParOf" srcId="{D9A9E6B7-278F-4A72-B021-217D752156CD}" destId="{8D237D7A-1D6F-4A83-8BFC-06C0EA5E5DD9}" srcOrd="3" destOrd="0" presId="urn:microsoft.com/office/officeart/2005/8/layout/hierarchy1"/>
    <dgm:cxn modelId="{DDDAAB44-3183-4438-9B7A-DCBD983FDCAA}" type="presParOf" srcId="{8D237D7A-1D6F-4A83-8BFC-06C0EA5E5DD9}" destId="{5E0438C9-DB34-4C1F-AB3E-48750D5EFD4A}" srcOrd="0" destOrd="0" presId="urn:microsoft.com/office/officeart/2005/8/layout/hierarchy1"/>
    <dgm:cxn modelId="{DEB43361-650F-48CC-805E-7718B26ADEBE}" type="presParOf" srcId="{5E0438C9-DB34-4C1F-AB3E-48750D5EFD4A}" destId="{4EA49809-D0C6-4FFD-80D5-C44AE48112F2}" srcOrd="0" destOrd="0" presId="urn:microsoft.com/office/officeart/2005/8/layout/hierarchy1"/>
    <dgm:cxn modelId="{4DB1376E-2DA6-452A-BE00-C076DB2D32F6}" type="presParOf" srcId="{5E0438C9-DB34-4C1F-AB3E-48750D5EFD4A}" destId="{C9C04A3E-0EAF-495E-8B66-3AF9A301CB63}" srcOrd="1" destOrd="0" presId="urn:microsoft.com/office/officeart/2005/8/layout/hierarchy1"/>
    <dgm:cxn modelId="{FBB121FB-0FCB-46BD-9C1E-DE02EEDB6565}" type="presParOf" srcId="{8D237D7A-1D6F-4A83-8BFC-06C0EA5E5DD9}" destId="{4D7ACDB4-CF9C-4292-9B11-7A64D3857DD9}" srcOrd="1" destOrd="0" presId="urn:microsoft.com/office/officeart/2005/8/layout/hierarchy1"/>
    <dgm:cxn modelId="{82E7F4AD-0A36-4114-A72C-B1C7ECFB0BBE}" type="presParOf" srcId="{4D7ACDB4-CF9C-4292-9B11-7A64D3857DD9}" destId="{B842A4F3-3102-49E0-A2E4-EB0B01375895}" srcOrd="0" destOrd="0" presId="urn:microsoft.com/office/officeart/2005/8/layout/hierarchy1"/>
    <dgm:cxn modelId="{13A62085-3E24-4AC1-98F5-81B3F3D37FE2}" type="presParOf" srcId="{4D7ACDB4-CF9C-4292-9B11-7A64D3857DD9}" destId="{53A2353B-D5A7-4D13-A07D-3F6EDA399A2F}" srcOrd="1" destOrd="0" presId="urn:microsoft.com/office/officeart/2005/8/layout/hierarchy1"/>
    <dgm:cxn modelId="{5E97DA51-A485-4EB7-B05B-46FCAAC98F6D}" type="presParOf" srcId="{53A2353B-D5A7-4D13-A07D-3F6EDA399A2F}" destId="{E7226885-80B8-4C86-8345-39C9788588A1}" srcOrd="0" destOrd="0" presId="urn:microsoft.com/office/officeart/2005/8/layout/hierarchy1"/>
    <dgm:cxn modelId="{AA768C0B-21ED-4B4E-A9CF-03FBF365F285}" type="presParOf" srcId="{E7226885-80B8-4C86-8345-39C9788588A1}" destId="{9EE7BAAF-CE16-46CF-93C1-993F523A9643}" srcOrd="0" destOrd="0" presId="urn:microsoft.com/office/officeart/2005/8/layout/hierarchy1"/>
    <dgm:cxn modelId="{0D60ADE0-130C-4D45-878A-A22512874A6D}" type="presParOf" srcId="{E7226885-80B8-4C86-8345-39C9788588A1}" destId="{B662BDDD-26AD-43AB-A80A-F8ECA31157A1}" srcOrd="1" destOrd="0" presId="urn:microsoft.com/office/officeart/2005/8/layout/hierarchy1"/>
    <dgm:cxn modelId="{9E8BF052-9BB7-46AB-8111-4DF0823A970C}" type="presParOf" srcId="{53A2353B-D5A7-4D13-A07D-3F6EDA399A2F}" destId="{0101D447-8211-45E9-B5B7-56D1B2FB53C6}" srcOrd="1" destOrd="0" presId="urn:microsoft.com/office/officeart/2005/8/layout/hierarchy1"/>
    <dgm:cxn modelId="{2D8C1EEF-B145-44DA-A4C8-4F22887C56B9}" type="presParOf" srcId="{4D7ACDB4-CF9C-4292-9B11-7A64D3857DD9}" destId="{09DBE93A-E28A-491C-831C-796FB3D81CC4}" srcOrd="2" destOrd="0" presId="urn:microsoft.com/office/officeart/2005/8/layout/hierarchy1"/>
    <dgm:cxn modelId="{BEA0E351-AEF7-439B-B56B-2467702EBC59}" type="presParOf" srcId="{4D7ACDB4-CF9C-4292-9B11-7A64D3857DD9}" destId="{C6BFD40D-3EA8-4595-9997-14CB330D5AE1}" srcOrd="3" destOrd="0" presId="urn:microsoft.com/office/officeart/2005/8/layout/hierarchy1"/>
    <dgm:cxn modelId="{D095A13B-404C-4A23-A741-739917FA2FD5}" type="presParOf" srcId="{C6BFD40D-3EA8-4595-9997-14CB330D5AE1}" destId="{6C11BB7C-3AC4-4CD1-BC96-2C0A2F943A1E}" srcOrd="0" destOrd="0" presId="urn:microsoft.com/office/officeart/2005/8/layout/hierarchy1"/>
    <dgm:cxn modelId="{CC9DB1F3-77DE-45B8-8AA7-CDAC7AFFAE1E}" type="presParOf" srcId="{6C11BB7C-3AC4-4CD1-BC96-2C0A2F943A1E}" destId="{6FA481B1-4609-4495-A573-14B510958058}" srcOrd="0" destOrd="0" presId="urn:microsoft.com/office/officeart/2005/8/layout/hierarchy1"/>
    <dgm:cxn modelId="{C6EC6D73-E0E5-4A53-AEA4-6F018C73E0E9}" type="presParOf" srcId="{6C11BB7C-3AC4-4CD1-BC96-2C0A2F943A1E}" destId="{F6BEF53E-0535-4B1C-8AD5-440B66A1D0D7}" srcOrd="1" destOrd="0" presId="urn:microsoft.com/office/officeart/2005/8/layout/hierarchy1"/>
    <dgm:cxn modelId="{309D49F0-6B00-47DF-88A5-820ED5355E16}" type="presParOf" srcId="{C6BFD40D-3EA8-4595-9997-14CB330D5AE1}" destId="{CB97E87A-0D0B-4D75-9CE2-B68E47A8C5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BE93A-E28A-491C-831C-796FB3D81CC4}">
      <dsp:nvSpPr>
        <dsp:cNvPr id="0" name=""/>
        <dsp:cNvSpPr/>
      </dsp:nvSpPr>
      <dsp:spPr>
        <a:xfrm>
          <a:off x="7041835" y="3579850"/>
          <a:ext cx="1400480" cy="666501"/>
        </a:xfrm>
        <a:custGeom>
          <a:avLst/>
          <a:gdLst/>
          <a:ahLst/>
          <a:cxnLst/>
          <a:rect l="0" t="0" r="0" b="0"/>
          <a:pathLst>
            <a:path>
              <a:moveTo>
                <a:pt x="0" y="0"/>
              </a:moveTo>
              <a:lnTo>
                <a:pt x="0" y="454201"/>
              </a:lnTo>
              <a:lnTo>
                <a:pt x="1400480" y="454201"/>
              </a:lnTo>
              <a:lnTo>
                <a:pt x="1400480" y="6665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2A4F3-3102-49E0-A2E4-EB0B01375895}">
      <dsp:nvSpPr>
        <dsp:cNvPr id="0" name=""/>
        <dsp:cNvSpPr/>
      </dsp:nvSpPr>
      <dsp:spPr>
        <a:xfrm>
          <a:off x="5641355" y="3579850"/>
          <a:ext cx="1400480" cy="666501"/>
        </a:xfrm>
        <a:custGeom>
          <a:avLst/>
          <a:gdLst/>
          <a:ahLst/>
          <a:cxnLst/>
          <a:rect l="0" t="0" r="0" b="0"/>
          <a:pathLst>
            <a:path>
              <a:moveTo>
                <a:pt x="1400480" y="0"/>
              </a:moveTo>
              <a:lnTo>
                <a:pt x="1400480" y="454201"/>
              </a:lnTo>
              <a:lnTo>
                <a:pt x="0" y="454201"/>
              </a:lnTo>
              <a:lnTo>
                <a:pt x="0" y="6665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FF3FE-C276-446C-93B0-8E6050131118}">
      <dsp:nvSpPr>
        <dsp:cNvPr id="0" name=""/>
        <dsp:cNvSpPr/>
      </dsp:nvSpPr>
      <dsp:spPr>
        <a:xfrm>
          <a:off x="4941115" y="1458122"/>
          <a:ext cx="2100720" cy="666501"/>
        </a:xfrm>
        <a:custGeom>
          <a:avLst/>
          <a:gdLst/>
          <a:ahLst/>
          <a:cxnLst/>
          <a:rect l="0" t="0" r="0" b="0"/>
          <a:pathLst>
            <a:path>
              <a:moveTo>
                <a:pt x="0" y="0"/>
              </a:moveTo>
              <a:lnTo>
                <a:pt x="0" y="454201"/>
              </a:lnTo>
              <a:lnTo>
                <a:pt x="2100720" y="454201"/>
              </a:lnTo>
              <a:lnTo>
                <a:pt x="2100720" y="6665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2A3BA2-964A-4B58-A200-D7D4A2304058}">
      <dsp:nvSpPr>
        <dsp:cNvPr id="0" name=""/>
        <dsp:cNvSpPr/>
      </dsp:nvSpPr>
      <dsp:spPr>
        <a:xfrm>
          <a:off x="2794674" y="3579850"/>
          <a:ext cx="91440" cy="666501"/>
        </a:xfrm>
        <a:custGeom>
          <a:avLst/>
          <a:gdLst/>
          <a:ahLst/>
          <a:cxnLst/>
          <a:rect l="0" t="0" r="0" b="0"/>
          <a:pathLst>
            <a:path>
              <a:moveTo>
                <a:pt x="45720" y="0"/>
              </a:moveTo>
              <a:lnTo>
                <a:pt x="45720" y="6665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B99FA-7BEE-4E05-9703-7CAC967993FF}">
      <dsp:nvSpPr>
        <dsp:cNvPr id="0" name=""/>
        <dsp:cNvSpPr/>
      </dsp:nvSpPr>
      <dsp:spPr>
        <a:xfrm>
          <a:off x="2840394" y="1458122"/>
          <a:ext cx="2100720" cy="666501"/>
        </a:xfrm>
        <a:custGeom>
          <a:avLst/>
          <a:gdLst/>
          <a:ahLst/>
          <a:cxnLst/>
          <a:rect l="0" t="0" r="0" b="0"/>
          <a:pathLst>
            <a:path>
              <a:moveTo>
                <a:pt x="2100720" y="0"/>
              </a:moveTo>
              <a:lnTo>
                <a:pt x="2100720" y="454201"/>
              </a:lnTo>
              <a:lnTo>
                <a:pt x="0" y="454201"/>
              </a:lnTo>
              <a:lnTo>
                <a:pt x="0" y="6665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E02BE7-3C90-48F9-9AF2-EAB41D50C82A}">
      <dsp:nvSpPr>
        <dsp:cNvPr id="0" name=""/>
        <dsp:cNvSpPr/>
      </dsp:nvSpPr>
      <dsp:spPr>
        <a:xfrm>
          <a:off x="3795267" y="2896"/>
          <a:ext cx="2291694" cy="1455226"/>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BE293-4053-4BAE-92F9-D44EEA64D4DD}">
      <dsp:nvSpPr>
        <dsp:cNvPr id="0" name=""/>
        <dsp:cNvSpPr/>
      </dsp:nvSpPr>
      <dsp:spPr>
        <a:xfrm>
          <a:off x="4049900" y="244797"/>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Legal </a:t>
          </a:r>
          <a:r>
            <a:rPr lang="en-US" sz="2600" kern="1200" dirty="0"/>
            <a:t>Authority </a:t>
          </a:r>
        </a:p>
      </dsp:txBody>
      <dsp:txXfrm>
        <a:off x="4092522" y="287419"/>
        <a:ext cx="2206450" cy="1369982"/>
      </dsp:txXfrm>
    </dsp:sp>
    <dsp:sp modelId="{0B58E3B2-B1C1-4FA6-AB6D-65F54BAE3E95}">
      <dsp:nvSpPr>
        <dsp:cNvPr id="0" name=""/>
        <dsp:cNvSpPr/>
      </dsp:nvSpPr>
      <dsp:spPr>
        <a:xfrm>
          <a:off x="1694547" y="2124623"/>
          <a:ext cx="2291694" cy="1455226"/>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E3F9C-A215-48EE-86C9-FD3CB01CB5D5}">
      <dsp:nvSpPr>
        <dsp:cNvPr id="0" name=""/>
        <dsp:cNvSpPr/>
      </dsp:nvSpPr>
      <dsp:spPr>
        <a:xfrm>
          <a:off x="1949180" y="2366524"/>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NYS Rule</a:t>
          </a:r>
        </a:p>
      </dsp:txBody>
      <dsp:txXfrm>
        <a:off x="1991802" y="2409146"/>
        <a:ext cx="2206450" cy="1369982"/>
      </dsp:txXfrm>
    </dsp:sp>
    <dsp:sp modelId="{924F92BC-C5C0-4CB6-BBC5-43C1917762F3}">
      <dsp:nvSpPr>
        <dsp:cNvPr id="0" name=""/>
        <dsp:cNvSpPr/>
      </dsp:nvSpPr>
      <dsp:spPr>
        <a:xfrm>
          <a:off x="1694547" y="4246351"/>
          <a:ext cx="2291694" cy="1455226"/>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E0955-7983-4FBE-B687-81AA95435B87}">
      <dsp:nvSpPr>
        <dsp:cNvPr id="0" name=""/>
        <dsp:cNvSpPr/>
      </dsp:nvSpPr>
      <dsp:spPr>
        <a:xfrm>
          <a:off x="1949180" y="4488252"/>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Common Law</a:t>
          </a:r>
        </a:p>
        <a:p>
          <a:pPr marL="0" lvl="0" indent="0" algn="ctr" defTabSz="1155700">
            <a:lnSpc>
              <a:spcPct val="90000"/>
            </a:lnSpc>
            <a:spcBef>
              <a:spcPct val="0"/>
            </a:spcBef>
            <a:spcAft>
              <a:spcPct val="35000"/>
            </a:spcAft>
            <a:buNone/>
          </a:pPr>
          <a:r>
            <a:rPr lang="en-US" sz="2600" kern="1200" dirty="0"/>
            <a:t> Police Power</a:t>
          </a:r>
        </a:p>
      </dsp:txBody>
      <dsp:txXfrm>
        <a:off x="1991802" y="4530874"/>
        <a:ext cx="2206450" cy="1369982"/>
      </dsp:txXfrm>
    </dsp:sp>
    <dsp:sp modelId="{4EA49809-D0C6-4FFD-80D5-C44AE48112F2}">
      <dsp:nvSpPr>
        <dsp:cNvPr id="0" name=""/>
        <dsp:cNvSpPr/>
      </dsp:nvSpPr>
      <dsp:spPr>
        <a:xfrm>
          <a:off x="5895987" y="2124623"/>
          <a:ext cx="2291694" cy="14552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04A3E-0EAF-495E-8B66-3AF9A301CB63}">
      <dsp:nvSpPr>
        <dsp:cNvPr id="0" name=""/>
        <dsp:cNvSpPr/>
      </dsp:nvSpPr>
      <dsp:spPr>
        <a:xfrm>
          <a:off x="6150620" y="2366524"/>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Federal</a:t>
          </a:r>
        </a:p>
      </dsp:txBody>
      <dsp:txXfrm>
        <a:off x="6193242" y="2409146"/>
        <a:ext cx="2206450" cy="1369982"/>
      </dsp:txXfrm>
    </dsp:sp>
    <dsp:sp modelId="{9EE7BAAF-CE16-46CF-93C1-993F523A9643}">
      <dsp:nvSpPr>
        <dsp:cNvPr id="0" name=""/>
        <dsp:cNvSpPr/>
      </dsp:nvSpPr>
      <dsp:spPr>
        <a:xfrm>
          <a:off x="4495507" y="4246351"/>
          <a:ext cx="2291694" cy="14552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2BDDD-26AD-43AB-A80A-F8ECA31157A1}">
      <dsp:nvSpPr>
        <dsp:cNvPr id="0" name=""/>
        <dsp:cNvSpPr/>
      </dsp:nvSpPr>
      <dsp:spPr>
        <a:xfrm>
          <a:off x="4750140" y="4488252"/>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a:t>
          </a:r>
          <a:r>
            <a:rPr lang="en-US" sz="2600" kern="1200" baseline="30000" dirty="0"/>
            <a:t>st</a:t>
          </a:r>
          <a:r>
            <a:rPr lang="en-US" sz="2600" kern="1200" dirty="0"/>
            <a:t> Amendment</a:t>
          </a:r>
        </a:p>
      </dsp:txBody>
      <dsp:txXfrm>
        <a:off x="4792762" y="4530874"/>
        <a:ext cx="2206450" cy="1369982"/>
      </dsp:txXfrm>
    </dsp:sp>
    <dsp:sp modelId="{6FA481B1-4609-4495-A573-14B510958058}">
      <dsp:nvSpPr>
        <dsp:cNvPr id="0" name=""/>
        <dsp:cNvSpPr/>
      </dsp:nvSpPr>
      <dsp:spPr>
        <a:xfrm>
          <a:off x="7296468" y="4246351"/>
          <a:ext cx="2291694" cy="14552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EF53E-0535-4B1C-8AD5-440B66A1D0D7}">
      <dsp:nvSpPr>
        <dsp:cNvPr id="0" name=""/>
        <dsp:cNvSpPr/>
      </dsp:nvSpPr>
      <dsp:spPr>
        <a:xfrm>
          <a:off x="7551100" y="4488252"/>
          <a:ext cx="2291694" cy="14552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RLUIPA</a:t>
          </a:r>
        </a:p>
      </dsp:txBody>
      <dsp:txXfrm>
        <a:off x="7593722" y="4530874"/>
        <a:ext cx="2206450" cy="13699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BA4EC33-DAC6-4575-825C-EE596BE4D2E0}" type="datetimeFigureOut">
              <a:rPr lang="en-US" smtClean="0"/>
              <a:t>11/20/2025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69E7665-3F5E-4358-8DB1-6E88A54D4B2E}" type="slidenum">
              <a:rPr lang="en-US" smtClean="0"/>
              <a:t>‹#›</a:t>
            </a:fld>
            <a:endParaRPr lang="en-US"/>
          </a:p>
        </p:txBody>
      </p:sp>
    </p:spTree>
    <p:extLst>
      <p:ext uri="{BB962C8B-B14F-4D97-AF65-F5344CB8AC3E}">
        <p14:creationId xmlns:p14="http://schemas.microsoft.com/office/powerpoint/2010/main" val="220356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a:t>
            </a:fld>
            <a:endParaRPr lang="en-US"/>
          </a:p>
        </p:txBody>
      </p:sp>
    </p:spTree>
    <p:extLst>
      <p:ext uri="{BB962C8B-B14F-4D97-AF65-F5344CB8AC3E}">
        <p14:creationId xmlns:p14="http://schemas.microsoft.com/office/powerpoint/2010/main" val="86144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cases – religious uses could not apply for a variance from a set back where commercial uses could; impacts could be mitigated through conditions</a:t>
            </a:r>
          </a:p>
        </p:txBody>
      </p:sp>
      <p:sp>
        <p:nvSpPr>
          <p:cNvPr id="4" name="Slide Number Placeholder 3"/>
          <p:cNvSpPr>
            <a:spLocks noGrp="1"/>
          </p:cNvSpPr>
          <p:nvPr>
            <p:ph type="sldNum" sz="quarter" idx="5"/>
          </p:nvPr>
        </p:nvSpPr>
        <p:spPr/>
        <p:txBody>
          <a:bodyPr/>
          <a:lstStyle/>
          <a:p>
            <a:fld id="{669E7665-3F5E-4358-8DB1-6E88A54D4B2E}" type="slidenum">
              <a:rPr lang="en-US" smtClean="0"/>
              <a:t>10</a:t>
            </a:fld>
            <a:endParaRPr lang="en-US"/>
          </a:p>
        </p:txBody>
      </p:sp>
    </p:spTree>
    <p:extLst>
      <p:ext uri="{BB962C8B-B14F-4D97-AF65-F5344CB8AC3E}">
        <p14:creationId xmlns:p14="http://schemas.microsoft.com/office/powerpoint/2010/main" val="345171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11</a:t>
            </a:fld>
            <a:endParaRPr lang="en-US"/>
          </a:p>
        </p:txBody>
      </p:sp>
    </p:spTree>
    <p:extLst>
      <p:ext uri="{BB962C8B-B14F-4D97-AF65-F5344CB8AC3E}">
        <p14:creationId xmlns:p14="http://schemas.microsoft.com/office/powerpoint/2010/main" val="36408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12</a:t>
            </a:fld>
            <a:endParaRPr lang="en-US"/>
          </a:p>
        </p:txBody>
      </p:sp>
    </p:spTree>
    <p:extLst>
      <p:ext uri="{BB962C8B-B14F-4D97-AF65-F5344CB8AC3E}">
        <p14:creationId xmlns:p14="http://schemas.microsoft.com/office/powerpoint/2010/main" val="41934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13</a:t>
            </a:fld>
            <a:endParaRPr lang="en-US"/>
          </a:p>
        </p:txBody>
      </p:sp>
    </p:spTree>
    <p:extLst>
      <p:ext uri="{BB962C8B-B14F-4D97-AF65-F5344CB8AC3E}">
        <p14:creationId xmlns:p14="http://schemas.microsoft.com/office/powerpoint/2010/main" val="129066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14</a:t>
            </a:fld>
            <a:endParaRPr lang="en-US"/>
          </a:p>
        </p:txBody>
      </p:sp>
    </p:spTree>
    <p:extLst>
      <p:ext uri="{BB962C8B-B14F-4D97-AF65-F5344CB8AC3E}">
        <p14:creationId xmlns:p14="http://schemas.microsoft.com/office/powerpoint/2010/main" val="291882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 of the mind that in the absence of regulations – religious institutions remain unregulated.  </a:t>
            </a:r>
          </a:p>
        </p:txBody>
      </p:sp>
      <p:sp>
        <p:nvSpPr>
          <p:cNvPr id="4" name="Slide Number Placeholder 3"/>
          <p:cNvSpPr>
            <a:spLocks noGrp="1"/>
          </p:cNvSpPr>
          <p:nvPr>
            <p:ph type="sldNum" sz="quarter" idx="5"/>
          </p:nvPr>
        </p:nvSpPr>
        <p:spPr/>
        <p:txBody>
          <a:bodyPr/>
          <a:lstStyle/>
          <a:p>
            <a:fld id="{669E7665-3F5E-4358-8DB1-6E88A54D4B2E}" type="slidenum">
              <a:rPr lang="en-US" smtClean="0"/>
              <a:t>15</a:t>
            </a:fld>
            <a:endParaRPr lang="en-US"/>
          </a:p>
        </p:txBody>
      </p:sp>
    </p:spTree>
    <p:extLst>
      <p:ext uri="{BB962C8B-B14F-4D97-AF65-F5344CB8AC3E}">
        <p14:creationId xmlns:p14="http://schemas.microsoft.com/office/powerpoint/2010/main" val="53651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16</a:t>
            </a:fld>
            <a:endParaRPr lang="en-US"/>
          </a:p>
        </p:txBody>
      </p:sp>
    </p:spTree>
    <p:extLst>
      <p:ext uri="{BB962C8B-B14F-4D97-AF65-F5344CB8AC3E}">
        <p14:creationId xmlns:p14="http://schemas.microsoft.com/office/powerpoint/2010/main" val="404165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17</a:t>
            </a:fld>
            <a:endParaRPr lang="en-US"/>
          </a:p>
        </p:txBody>
      </p:sp>
    </p:spTree>
    <p:extLst>
      <p:ext uri="{BB962C8B-B14F-4D97-AF65-F5344CB8AC3E}">
        <p14:creationId xmlns:p14="http://schemas.microsoft.com/office/powerpoint/2010/main" val="245637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18</a:t>
            </a:fld>
            <a:endParaRPr lang="en-US"/>
          </a:p>
        </p:txBody>
      </p:sp>
    </p:spTree>
    <p:extLst>
      <p:ext uri="{BB962C8B-B14F-4D97-AF65-F5344CB8AC3E}">
        <p14:creationId xmlns:p14="http://schemas.microsoft.com/office/powerpoint/2010/main" val="48968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19</a:t>
            </a:fld>
            <a:endParaRPr lang="en-US"/>
          </a:p>
        </p:txBody>
      </p:sp>
    </p:spTree>
    <p:extLst>
      <p:ext uri="{BB962C8B-B14F-4D97-AF65-F5344CB8AC3E}">
        <p14:creationId xmlns:p14="http://schemas.microsoft.com/office/powerpoint/2010/main" val="184151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a:t>
            </a:fld>
            <a:endParaRPr lang="en-US"/>
          </a:p>
        </p:txBody>
      </p:sp>
    </p:spTree>
    <p:extLst>
      <p:ext uri="{BB962C8B-B14F-4D97-AF65-F5344CB8AC3E}">
        <p14:creationId xmlns:p14="http://schemas.microsoft.com/office/powerpoint/2010/main" val="3740961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20</a:t>
            </a:fld>
            <a:endParaRPr lang="en-US"/>
          </a:p>
        </p:txBody>
      </p:sp>
    </p:spTree>
    <p:extLst>
      <p:ext uri="{BB962C8B-B14F-4D97-AF65-F5344CB8AC3E}">
        <p14:creationId xmlns:p14="http://schemas.microsoft.com/office/powerpoint/2010/main" val="391184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7665-3F5E-4358-8DB1-6E88A54D4B2E}" type="slidenum">
              <a:rPr lang="en-US" smtClean="0"/>
              <a:t>21</a:t>
            </a:fld>
            <a:endParaRPr lang="en-US"/>
          </a:p>
        </p:txBody>
      </p:sp>
    </p:spTree>
    <p:extLst>
      <p:ext uri="{BB962C8B-B14F-4D97-AF65-F5344CB8AC3E}">
        <p14:creationId xmlns:p14="http://schemas.microsoft.com/office/powerpoint/2010/main" val="428800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28-3-12 = Wilson Park and Town’s sewage facility</a:t>
            </a:r>
          </a:p>
        </p:txBody>
      </p:sp>
      <p:sp>
        <p:nvSpPr>
          <p:cNvPr id="4" name="Slide Number Placeholder 3"/>
          <p:cNvSpPr>
            <a:spLocks noGrp="1"/>
          </p:cNvSpPr>
          <p:nvPr>
            <p:ph type="sldNum" sz="quarter" idx="5"/>
          </p:nvPr>
        </p:nvSpPr>
        <p:spPr/>
        <p:txBody>
          <a:bodyPr/>
          <a:lstStyle/>
          <a:p>
            <a:fld id="{669E7665-3F5E-4358-8DB1-6E88A54D4B2E}" type="slidenum">
              <a:rPr lang="en-US" smtClean="0"/>
              <a:t>22</a:t>
            </a:fld>
            <a:endParaRPr lang="en-US"/>
          </a:p>
        </p:txBody>
      </p:sp>
    </p:spTree>
    <p:extLst>
      <p:ext uri="{BB962C8B-B14F-4D97-AF65-F5344CB8AC3E}">
        <p14:creationId xmlns:p14="http://schemas.microsoft.com/office/powerpoint/2010/main" val="404532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Ridgeline Overlay – Again a chunk was given to Chester</a:t>
            </a:r>
          </a:p>
          <a:p>
            <a:r>
              <a:rPr lang="en-US" dirty="0"/>
              <a:t>Flood Plain and Ponding Area Environmental Overlay </a:t>
            </a:r>
          </a:p>
        </p:txBody>
      </p:sp>
      <p:sp>
        <p:nvSpPr>
          <p:cNvPr id="4" name="Slide Number Placeholder 3"/>
          <p:cNvSpPr>
            <a:spLocks noGrp="1"/>
          </p:cNvSpPr>
          <p:nvPr>
            <p:ph type="sldNum" sz="quarter" idx="5"/>
          </p:nvPr>
        </p:nvSpPr>
        <p:spPr/>
        <p:txBody>
          <a:bodyPr/>
          <a:lstStyle/>
          <a:p>
            <a:fld id="{669E7665-3F5E-4358-8DB1-6E88A54D4B2E}" type="slidenum">
              <a:rPr lang="en-US" smtClean="0"/>
              <a:t>23</a:t>
            </a:fld>
            <a:endParaRPr lang="en-US"/>
          </a:p>
        </p:txBody>
      </p:sp>
    </p:spTree>
    <p:extLst>
      <p:ext uri="{BB962C8B-B14F-4D97-AF65-F5344CB8AC3E}">
        <p14:creationId xmlns:p14="http://schemas.microsoft.com/office/powerpoint/2010/main" val="4202961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24</a:t>
            </a:fld>
            <a:endParaRPr lang="en-US"/>
          </a:p>
        </p:txBody>
      </p:sp>
    </p:spTree>
    <p:extLst>
      <p:ext uri="{BB962C8B-B14F-4D97-AF65-F5344CB8AC3E}">
        <p14:creationId xmlns:p14="http://schemas.microsoft.com/office/powerpoint/2010/main" val="389753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25</a:t>
            </a:fld>
            <a:endParaRPr lang="en-US"/>
          </a:p>
        </p:txBody>
      </p:sp>
    </p:spTree>
    <p:extLst>
      <p:ext uri="{BB962C8B-B14F-4D97-AF65-F5344CB8AC3E}">
        <p14:creationId xmlns:p14="http://schemas.microsoft.com/office/powerpoint/2010/main" val="371132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26</a:t>
            </a:fld>
            <a:endParaRPr lang="en-US"/>
          </a:p>
        </p:txBody>
      </p:sp>
    </p:spTree>
    <p:extLst>
      <p:ext uri="{BB962C8B-B14F-4D97-AF65-F5344CB8AC3E}">
        <p14:creationId xmlns:p14="http://schemas.microsoft.com/office/powerpoint/2010/main" val="229206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27</a:t>
            </a:fld>
            <a:endParaRPr lang="en-US"/>
          </a:p>
        </p:txBody>
      </p:sp>
    </p:spTree>
    <p:extLst>
      <p:ext uri="{BB962C8B-B14F-4D97-AF65-F5344CB8AC3E}">
        <p14:creationId xmlns:p14="http://schemas.microsoft.com/office/powerpoint/2010/main" val="134900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28</a:t>
            </a:fld>
            <a:endParaRPr lang="en-US"/>
          </a:p>
        </p:txBody>
      </p:sp>
    </p:spTree>
    <p:extLst>
      <p:ext uri="{BB962C8B-B14F-4D97-AF65-F5344CB8AC3E}">
        <p14:creationId xmlns:p14="http://schemas.microsoft.com/office/powerpoint/2010/main" val="735359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29</a:t>
            </a:fld>
            <a:endParaRPr lang="en-US"/>
          </a:p>
        </p:txBody>
      </p:sp>
    </p:spTree>
    <p:extLst>
      <p:ext uri="{BB962C8B-B14F-4D97-AF65-F5344CB8AC3E}">
        <p14:creationId xmlns:p14="http://schemas.microsoft.com/office/powerpoint/2010/main" val="299551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3</a:t>
            </a:fld>
            <a:endParaRPr lang="en-US"/>
          </a:p>
        </p:txBody>
      </p:sp>
    </p:spTree>
    <p:extLst>
      <p:ext uri="{BB962C8B-B14F-4D97-AF65-F5344CB8AC3E}">
        <p14:creationId xmlns:p14="http://schemas.microsoft.com/office/powerpoint/2010/main" val="321133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absence of regulation, these facilities are often installed under the broad utility use which has limited local regulation.  </a:t>
            </a:r>
          </a:p>
        </p:txBody>
      </p:sp>
      <p:sp>
        <p:nvSpPr>
          <p:cNvPr id="4" name="Slide Number Placeholder 3"/>
          <p:cNvSpPr>
            <a:spLocks noGrp="1"/>
          </p:cNvSpPr>
          <p:nvPr>
            <p:ph type="sldNum" sz="quarter" idx="5"/>
          </p:nvPr>
        </p:nvSpPr>
        <p:spPr/>
        <p:txBody>
          <a:bodyPr/>
          <a:lstStyle/>
          <a:p>
            <a:fld id="{669E7665-3F5E-4358-8DB1-6E88A54D4B2E}" type="slidenum">
              <a:rPr lang="en-US" smtClean="0"/>
              <a:t>30</a:t>
            </a:fld>
            <a:endParaRPr lang="en-US"/>
          </a:p>
        </p:txBody>
      </p:sp>
    </p:spTree>
    <p:extLst>
      <p:ext uri="{BB962C8B-B14F-4D97-AF65-F5344CB8AC3E}">
        <p14:creationId xmlns:p14="http://schemas.microsoft.com/office/powerpoint/2010/main" val="142626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31</a:t>
            </a:fld>
            <a:endParaRPr lang="en-US"/>
          </a:p>
        </p:txBody>
      </p:sp>
    </p:spTree>
    <p:extLst>
      <p:ext uri="{BB962C8B-B14F-4D97-AF65-F5344CB8AC3E}">
        <p14:creationId xmlns:p14="http://schemas.microsoft.com/office/powerpoint/2010/main" val="2798967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32</a:t>
            </a:fld>
            <a:endParaRPr lang="en-US"/>
          </a:p>
        </p:txBody>
      </p:sp>
    </p:spTree>
    <p:extLst>
      <p:ext uri="{BB962C8B-B14F-4D97-AF65-F5344CB8AC3E}">
        <p14:creationId xmlns:p14="http://schemas.microsoft.com/office/powerpoint/2010/main" val="389796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4</a:t>
            </a:fld>
            <a:endParaRPr lang="en-US"/>
          </a:p>
        </p:txBody>
      </p:sp>
    </p:spTree>
    <p:extLst>
      <p:ext uri="{BB962C8B-B14F-4D97-AF65-F5344CB8AC3E}">
        <p14:creationId xmlns:p14="http://schemas.microsoft.com/office/powerpoint/2010/main" val="298453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5</a:t>
            </a:fld>
            <a:endParaRPr lang="en-US"/>
          </a:p>
        </p:txBody>
      </p:sp>
    </p:spTree>
    <p:extLst>
      <p:ext uri="{BB962C8B-B14F-4D97-AF65-F5344CB8AC3E}">
        <p14:creationId xmlns:p14="http://schemas.microsoft.com/office/powerpoint/2010/main" val="105974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6</a:t>
            </a:fld>
            <a:endParaRPr lang="en-US"/>
          </a:p>
        </p:txBody>
      </p:sp>
    </p:spTree>
    <p:extLst>
      <p:ext uri="{BB962C8B-B14F-4D97-AF65-F5344CB8AC3E}">
        <p14:creationId xmlns:p14="http://schemas.microsoft.com/office/powerpoint/2010/main" val="166561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7</a:t>
            </a:fld>
            <a:endParaRPr lang="en-US"/>
          </a:p>
        </p:txBody>
      </p:sp>
    </p:spTree>
    <p:extLst>
      <p:ext uri="{BB962C8B-B14F-4D97-AF65-F5344CB8AC3E}">
        <p14:creationId xmlns:p14="http://schemas.microsoft.com/office/powerpoint/2010/main" val="224593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E7665-3F5E-4358-8DB1-6E88A54D4B2E}" type="slidenum">
              <a:rPr lang="en-US" smtClean="0"/>
              <a:t>8</a:t>
            </a:fld>
            <a:endParaRPr lang="en-US"/>
          </a:p>
        </p:txBody>
      </p:sp>
    </p:spTree>
    <p:extLst>
      <p:ext uri="{BB962C8B-B14F-4D97-AF65-F5344CB8AC3E}">
        <p14:creationId xmlns:p14="http://schemas.microsoft.com/office/powerpoint/2010/main" val="331276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Westchester Reform Temple - </a:t>
            </a:r>
            <a:r>
              <a:rPr lang="en-US" sz="1200" b="0" i="0" kern="1200" dirty="0">
                <a:solidFill>
                  <a:schemeClr val="tx1"/>
                </a:solidFill>
                <a:effectLst/>
                <a:latin typeface="+mn-lt"/>
                <a:ea typeface="+mn-ea"/>
                <a:cs typeface="+mn-cs"/>
              </a:rPr>
              <a:t>it must be convincingly shown that the Temple's proposed expansion will have a direct and immediate adverse effect upon the health, safety or welfare of the community</a:t>
            </a:r>
          </a:p>
          <a:p>
            <a:r>
              <a:rPr lang="en-US" sz="1200" b="0" i="0" kern="1200" dirty="0">
                <a:solidFill>
                  <a:schemeClr val="tx1"/>
                </a:solidFill>
                <a:effectLst/>
                <a:latin typeface="+mn-lt"/>
                <a:ea typeface="+mn-ea"/>
                <a:cs typeface="+mn-cs"/>
              </a:rPr>
              <a:t>Diocese of Rochester -  We do not believe it a proper function of government to interfere in the name of the public to exclude churches from residential districts for the purpose of securing to adjacent landowners the benefits of exclusive residential restrictions." </a:t>
            </a:r>
            <a:endParaRPr lang="en-US" dirty="0"/>
          </a:p>
        </p:txBody>
      </p:sp>
      <p:sp>
        <p:nvSpPr>
          <p:cNvPr id="4" name="Slide Number Placeholder 3"/>
          <p:cNvSpPr>
            <a:spLocks noGrp="1"/>
          </p:cNvSpPr>
          <p:nvPr>
            <p:ph type="sldNum" sz="quarter" idx="5"/>
          </p:nvPr>
        </p:nvSpPr>
        <p:spPr/>
        <p:txBody>
          <a:bodyPr/>
          <a:lstStyle/>
          <a:p>
            <a:fld id="{669E7665-3F5E-4358-8DB1-6E88A54D4B2E}" type="slidenum">
              <a:rPr lang="en-US" smtClean="0"/>
              <a:t>9</a:t>
            </a:fld>
            <a:endParaRPr lang="en-US"/>
          </a:p>
        </p:txBody>
      </p:sp>
    </p:spTree>
    <p:extLst>
      <p:ext uri="{BB962C8B-B14F-4D97-AF65-F5344CB8AC3E}">
        <p14:creationId xmlns:p14="http://schemas.microsoft.com/office/powerpoint/2010/main" val="98731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D221-D452-14C4-9256-96C1F8DC60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E74270-4D5E-75A2-58A3-F53929042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B557F-F06D-FCCC-3E7E-F076549CAA7B}"/>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ECC2A496-7D94-68B2-8A5E-2418903A2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8B3A4-B035-E063-9BAC-CCBE24ACDC5E}"/>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330858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226B-1766-D404-E9B2-3A822FFB9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359B2-F907-4E88-81BD-6EAD232D2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873C3-2E6F-0311-691A-AA743BC9332C}"/>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A0BA0D12-9504-6A11-7DC3-1E6D5FADF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9E97A-01B8-13E8-E0E8-664F36BC6417}"/>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368400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CF040-CA94-4353-F8BF-7064D138BE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11ED33-4389-EA4D-6301-9CBB2337D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B541B-5390-0720-D25E-7C27E274DE80}"/>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CFD9C213-FB3E-86B3-9ADE-81936E65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8B9E0-9A0E-8EA6-9FC8-5E75E44BA651}"/>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224335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B0B-AD57-74B3-77F6-1871E14D4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7232A-20A3-277A-CFF3-F20FDD0CC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BD10D-EC48-C4CD-9545-087EA43D4DBF}"/>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07250166-C21F-6ADE-CFC6-B7021B50C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2166-7407-8E0B-29A8-E82D8B759CF5}"/>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242361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941A-3CAA-9E40-9268-64DE468D4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E5B6D-C6AA-6417-04B0-2449B8ABA4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534FE-B655-FC86-BDAF-ECF850C3C425}"/>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FA37F196-74E6-2703-ED47-D477DCAF8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0F6CE-7792-BEE1-DC48-DC71620E69C3}"/>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25314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7CA4-264E-E48B-1961-14735FDE8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48426-897A-A00A-F937-9D0726047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6C0313-F24E-3E89-987C-084AC2C1B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00C760-EB5D-7256-8C1E-AE9B5AB0EFE9}"/>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6" name="Footer Placeholder 5">
            <a:extLst>
              <a:ext uri="{FF2B5EF4-FFF2-40B4-BE49-F238E27FC236}">
                <a16:creationId xmlns:a16="http://schemas.microsoft.com/office/drawing/2014/main" id="{771A8D57-BA6B-7A3A-CFD1-2054DC339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4C1E9-FB71-FAC8-8C0A-4E014DBEBE56}"/>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309334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C0-BD17-69D2-7D04-C619F0E2A8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D40B9F-E829-2BA2-D923-38468CBC3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1F9D3-5B25-2F1F-C0C8-439ABB1D7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3DB68A-AFF6-861E-7F93-67B2E6BC2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CEA982-4FEC-9E60-E01F-6B2675AE3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E05868-58F5-252B-62E6-441375CE8003}"/>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8" name="Footer Placeholder 7">
            <a:extLst>
              <a:ext uri="{FF2B5EF4-FFF2-40B4-BE49-F238E27FC236}">
                <a16:creationId xmlns:a16="http://schemas.microsoft.com/office/drawing/2014/main" id="{31090460-9014-7589-BF64-19503493E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E68BEB-350F-214D-DAAE-B9B18C09015E}"/>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401193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425F-3C81-ECB9-A645-07E009D537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545734-0983-EA96-1114-1F5ECA240AD9}"/>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4" name="Footer Placeholder 3">
            <a:extLst>
              <a:ext uri="{FF2B5EF4-FFF2-40B4-BE49-F238E27FC236}">
                <a16:creationId xmlns:a16="http://schemas.microsoft.com/office/drawing/2014/main" id="{298FB95E-9627-7C0F-857B-D791AF4CFE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94965C-63B4-0D11-CC65-0981ED8C18DA}"/>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390421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605EF-B4A6-72DB-2E42-C8EBF2261F62}"/>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3" name="Footer Placeholder 2">
            <a:extLst>
              <a:ext uri="{FF2B5EF4-FFF2-40B4-BE49-F238E27FC236}">
                <a16:creationId xmlns:a16="http://schemas.microsoft.com/office/drawing/2014/main" id="{A738EC92-7598-4037-2348-889099BA7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AEC38-D8B6-FE8C-C16E-29D17D9BAD33}"/>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72222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BA64-1984-7017-5E89-939C15FC2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C60BF-809D-06A0-03B9-68561C2AB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6CD70E-66E1-CC1D-9A04-B0428F5DB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6956F-AAC4-40EA-8A34-2BE03A00CFDF}"/>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6" name="Footer Placeholder 5">
            <a:extLst>
              <a:ext uri="{FF2B5EF4-FFF2-40B4-BE49-F238E27FC236}">
                <a16:creationId xmlns:a16="http://schemas.microsoft.com/office/drawing/2014/main" id="{19C7BA8B-4CC0-14B7-D6C8-78D4E5C04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C00ED-16EF-32EB-DB58-243243A67573}"/>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110157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6E58-3145-EC0F-B397-3935F559B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25997-ABC5-90EE-AAB8-8F40A3495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3CDA9-281C-9BE4-A105-721FFACFD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22003-A564-E908-C7EF-05D1F93DE959}"/>
              </a:ext>
            </a:extLst>
          </p:cNvPr>
          <p:cNvSpPr>
            <a:spLocks noGrp="1"/>
          </p:cNvSpPr>
          <p:nvPr>
            <p:ph type="dt" sz="half" idx="10"/>
          </p:nvPr>
        </p:nvSpPr>
        <p:spPr/>
        <p:txBody>
          <a:bodyPr/>
          <a:lstStyle/>
          <a:p>
            <a:fld id="{73BD5AAF-4C1F-40D0-A914-63A696BE16FB}" type="datetimeFigureOut">
              <a:rPr lang="en-US" smtClean="0"/>
              <a:t>11/20/2025</a:t>
            </a:fld>
            <a:endParaRPr lang="en-US"/>
          </a:p>
        </p:txBody>
      </p:sp>
      <p:sp>
        <p:nvSpPr>
          <p:cNvPr id="6" name="Footer Placeholder 5">
            <a:extLst>
              <a:ext uri="{FF2B5EF4-FFF2-40B4-BE49-F238E27FC236}">
                <a16:creationId xmlns:a16="http://schemas.microsoft.com/office/drawing/2014/main" id="{2B676144-B6DA-3CA7-E008-1B953EA3D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33E5B-10A3-36A4-9A62-BE35BB9FC8CF}"/>
              </a:ext>
            </a:extLst>
          </p:cNvPr>
          <p:cNvSpPr>
            <a:spLocks noGrp="1"/>
          </p:cNvSpPr>
          <p:nvPr>
            <p:ph type="sldNum" sz="quarter" idx="12"/>
          </p:nvPr>
        </p:nvSpPr>
        <p:spPr/>
        <p:txBody>
          <a:bodyPr/>
          <a:lstStyle/>
          <a:p>
            <a:fld id="{7712A980-E465-4417-9B64-D7FCE11D65CA}" type="slidenum">
              <a:rPr lang="en-US" smtClean="0"/>
              <a:t>‹#›</a:t>
            </a:fld>
            <a:endParaRPr lang="en-US"/>
          </a:p>
        </p:txBody>
      </p:sp>
    </p:spTree>
    <p:extLst>
      <p:ext uri="{BB962C8B-B14F-4D97-AF65-F5344CB8AC3E}">
        <p14:creationId xmlns:p14="http://schemas.microsoft.com/office/powerpoint/2010/main" val="222041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C0BCB-5C69-E245-C8FA-6B5137951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E9703E-FCBE-F6C0-1CCD-9D0363447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A943B-1AF1-A602-1078-502A1B768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BD5AAF-4C1F-40D0-A914-63A696BE16FB}" type="datetimeFigureOut">
              <a:rPr lang="en-US" smtClean="0"/>
              <a:t>11/20/2025</a:t>
            </a:fld>
            <a:endParaRPr lang="en-US"/>
          </a:p>
        </p:txBody>
      </p:sp>
      <p:sp>
        <p:nvSpPr>
          <p:cNvPr id="5" name="Footer Placeholder 4">
            <a:extLst>
              <a:ext uri="{FF2B5EF4-FFF2-40B4-BE49-F238E27FC236}">
                <a16:creationId xmlns:a16="http://schemas.microsoft.com/office/drawing/2014/main" id="{46EC2C61-B130-383B-A3A3-F3BE5B59A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E54755-EE40-02F2-4E52-E544010C6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12A980-E465-4417-9B64-D7FCE11D65CA}" type="slidenum">
              <a:rPr lang="en-US" smtClean="0"/>
              <a:t>‹#›</a:t>
            </a:fld>
            <a:endParaRPr lang="en-US"/>
          </a:p>
        </p:txBody>
      </p:sp>
    </p:spTree>
    <p:extLst>
      <p:ext uri="{BB962C8B-B14F-4D97-AF65-F5344CB8AC3E}">
        <p14:creationId xmlns:p14="http://schemas.microsoft.com/office/powerpoint/2010/main" val="111058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us.lexis.com/document?pdmfid=1530671&amp;pddocfullpath=%2Fshared%2Fdocument%2Fcases%2Furn%3AcontentItem%3A63RB-K4M1-JJD0-G1T6-00000-00&amp;pdcontentcomponentid=6412&amp;pdislparesultsdocument=false&amp;prid=c6095ed1-2d49-4af3-a8f4-8a77e02ff90c&amp;crid=3fb52ae6-66a6-4428-b64b-b8dfd7a8bc1d&amp;pdisdocsliderrequired=true&amp;pdpeersearchid=a42e847e-9a9d-46f3-b8bd-5814b5f611eb-1&amp;ecomp=6xgg&amp;earg=sr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B0B0A-5249-3A5D-8407-2F2ED2635317}"/>
              </a:ext>
            </a:extLst>
          </p:cNvPr>
          <p:cNvSpPr>
            <a:spLocks noGrp="1"/>
          </p:cNvSpPr>
          <p:nvPr>
            <p:ph type="ctrTitle"/>
          </p:nvPr>
        </p:nvSpPr>
        <p:spPr>
          <a:xfrm>
            <a:off x="4882896" y="1307593"/>
            <a:ext cx="6199231" cy="2793970"/>
          </a:xfrm>
        </p:spPr>
        <p:txBody>
          <a:bodyPr anchor="ctr">
            <a:normAutofit/>
          </a:bodyPr>
          <a:lstStyle/>
          <a:p>
            <a:r>
              <a:rPr lang="en-US" sz="4100" dirty="0">
                <a:solidFill>
                  <a:schemeClr val="tx1">
                    <a:lumMod val="85000"/>
                    <a:lumOff val="15000"/>
                  </a:schemeClr>
                </a:solidFill>
              </a:rPr>
              <a:t>Town of Chester</a:t>
            </a:r>
            <a:br>
              <a:rPr lang="en-US" sz="4100" dirty="0">
                <a:solidFill>
                  <a:schemeClr val="tx1">
                    <a:lumMod val="85000"/>
                    <a:lumOff val="15000"/>
                  </a:schemeClr>
                </a:solidFill>
              </a:rPr>
            </a:br>
            <a:r>
              <a:rPr lang="en-US" sz="4100" dirty="0">
                <a:solidFill>
                  <a:schemeClr val="tx1">
                    <a:lumMod val="85000"/>
                    <a:lumOff val="15000"/>
                  </a:schemeClr>
                </a:solidFill>
              </a:rPr>
              <a:t>Comprehensive Plan </a:t>
            </a:r>
            <a:br>
              <a:rPr lang="en-US" sz="4100" dirty="0">
                <a:solidFill>
                  <a:schemeClr val="tx1">
                    <a:lumMod val="85000"/>
                    <a:lumOff val="15000"/>
                  </a:schemeClr>
                </a:solidFill>
              </a:rPr>
            </a:br>
            <a:r>
              <a:rPr lang="en-US" sz="4100" dirty="0">
                <a:solidFill>
                  <a:schemeClr val="tx1">
                    <a:lumMod val="85000"/>
                    <a:lumOff val="15000"/>
                  </a:schemeClr>
                </a:solidFill>
              </a:rPr>
              <a:t>and Zoning</a:t>
            </a:r>
            <a:br>
              <a:rPr lang="en-US" sz="4100" dirty="0">
                <a:solidFill>
                  <a:schemeClr val="tx1">
                    <a:lumMod val="85000"/>
                    <a:lumOff val="15000"/>
                  </a:schemeClr>
                </a:solidFill>
              </a:rPr>
            </a:br>
            <a:r>
              <a:rPr lang="en-US" sz="4100" dirty="0" err="1">
                <a:solidFill>
                  <a:schemeClr val="tx1">
                    <a:lumMod val="85000"/>
                    <a:lumOff val="15000"/>
                  </a:schemeClr>
                </a:solidFill>
              </a:rPr>
              <a:t>Worksession</a:t>
            </a:r>
            <a:endParaRPr lang="en-US" sz="4100" dirty="0">
              <a:solidFill>
                <a:schemeClr val="tx1">
                  <a:lumMod val="85000"/>
                  <a:lumOff val="15000"/>
                </a:schemeClr>
              </a:solidFill>
            </a:endParaRPr>
          </a:p>
        </p:txBody>
      </p:sp>
      <p:sp>
        <p:nvSpPr>
          <p:cNvPr id="3" name="Subtitle 2">
            <a:extLst>
              <a:ext uri="{FF2B5EF4-FFF2-40B4-BE49-F238E27FC236}">
                <a16:creationId xmlns:a16="http://schemas.microsoft.com/office/drawing/2014/main" id="{4F46771E-4D41-B33A-1CDB-56430F759B8A}"/>
              </a:ext>
            </a:extLst>
          </p:cNvPr>
          <p:cNvSpPr>
            <a:spLocks noGrp="1"/>
          </p:cNvSpPr>
          <p:nvPr>
            <p:ph type="subTitle" idx="1"/>
          </p:nvPr>
        </p:nvSpPr>
        <p:spPr>
          <a:xfrm>
            <a:off x="5643468" y="4260271"/>
            <a:ext cx="4678086" cy="1148885"/>
          </a:xfrm>
        </p:spPr>
        <p:txBody>
          <a:bodyPr anchor="t">
            <a:normAutofit/>
          </a:bodyPr>
          <a:lstStyle/>
          <a:p>
            <a:endParaRPr lang="en-US" sz="1800" dirty="0">
              <a:solidFill>
                <a:schemeClr val="tx1">
                  <a:lumMod val="85000"/>
                  <a:lumOff val="15000"/>
                </a:schemeClr>
              </a:solidFill>
            </a:endParaRPr>
          </a:p>
          <a:p>
            <a:r>
              <a:rPr lang="en-US" sz="1800" dirty="0">
                <a:solidFill>
                  <a:schemeClr val="tx1">
                    <a:lumMod val="85000"/>
                    <a:lumOff val="15000"/>
                  </a:schemeClr>
                </a:solidFill>
              </a:rPr>
              <a:t>November 19, 2025</a:t>
            </a:r>
          </a:p>
        </p:txBody>
      </p:sp>
      <p:pic>
        <p:nvPicPr>
          <p:cNvPr id="5" name="Picture 4" descr="Floorplan on a table">
            <a:extLst>
              <a:ext uri="{FF2B5EF4-FFF2-40B4-BE49-F238E27FC236}">
                <a16:creationId xmlns:a16="http://schemas.microsoft.com/office/drawing/2014/main" id="{84A258D1-8CF6-BEBB-34CC-D928CF178947}"/>
              </a:ext>
            </a:extLst>
          </p:cNvPr>
          <p:cNvPicPr>
            <a:picLocks noChangeAspect="1"/>
          </p:cNvPicPr>
          <p:nvPr/>
        </p:nvPicPr>
        <p:blipFill>
          <a:blip r:embed="rId3"/>
          <a:srcRect l="39970" r="23334"/>
          <a:stretch>
            <a:fillRect/>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229976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231B3B-62A1-9298-15EB-5D2054739E81}"/>
              </a:ext>
            </a:extLst>
          </p:cNvPr>
          <p:cNvSpPr>
            <a:spLocks noGrp="1"/>
          </p:cNvSpPr>
          <p:nvPr>
            <p:ph idx="1"/>
          </p:nvPr>
        </p:nvSpPr>
        <p:spPr>
          <a:xfrm>
            <a:off x="4447308" y="591344"/>
            <a:ext cx="6906491" cy="5585619"/>
          </a:xfrm>
        </p:spPr>
        <p:txBody>
          <a:bodyPr anchor="ctr">
            <a:normAutofit/>
          </a:bodyPr>
          <a:lstStyle/>
          <a:p>
            <a:r>
              <a:rPr lang="en-US" dirty="0"/>
              <a:t>Where a municipality imposes more stringent requirements upon a religious use than it would on a residential use, such requirements are viewed with suspicion </a:t>
            </a:r>
            <a:r>
              <a:rPr lang="en-US" i="1" dirty="0"/>
              <a:t>(see, Jewish Reconstructionist Synagogue v Incorporated Vil. of Roslyn Harbor, 38 NY2d 283, 288 (1975).  See also Apostolic Holiness Church v. Zoning Bd. Of Appeals, 220 A.D.2d 740 (2d Dept 1995).</a:t>
            </a:r>
          </a:p>
        </p:txBody>
      </p:sp>
    </p:spTree>
    <p:extLst>
      <p:ext uri="{BB962C8B-B14F-4D97-AF65-F5344CB8AC3E}">
        <p14:creationId xmlns:p14="http://schemas.microsoft.com/office/powerpoint/2010/main" val="302353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71611-A547-AD78-8661-1F5B53FECFF0}"/>
              </a:ext>
            </a:extLst>
          </p:cNvPr>
          <p:cNvSpPr>
            <a:spLocks noGrp="1"/>
          </p:cNvSpPr>
          <p:nvPr>
            <p:ph type="title"/>
          </p:nvPr>
        </p:nvSpPr>
        <p:spPr>
          <a:xfrm>
            <a:off x="841248" y="548640"/>
            <a:ext cx="3600860" cy="5431536"/>
          </a:xfrm>
        </p:spPr>
        <p:txBody>
          <a:bodyPr>
            <a:normAutofit/>
          </a:bodyPr>
          <a:lstStyle/>
          <a:p>
            <a:r>
              <a:rPr lang="en-US" sz="5400"/>
              <a:t>RLUIPA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93213-749C-949A-1DA9-0F6E9EB97C92}"/>
              </a:ext>
            </a:extLst>
          </p:cNvPr>
          <p:cNvSpPr>
            <a:spLocks noGrp="1"/>
          </p:cNvSpPr>
          <p:nvPr>
            <p:ph idx="1"/>
          </p:nvPr>
        </p:nvSpPr>
        <p:spPr>
          <a:xfrm>
            <a:off x="5126418" y="552091"/>
            <a:ext cx="6224335" cy="5431536"/>
          </a:xfrm>
        </p:spPr>
        <p:txBody>
          <a:bodyPr anchor="ctr">
            <a:normAutofit/>
          </a:bodyPr>
          <a:lstStyle/>
          <a:p>
            <a:r>
              <a:rPr lang="en-US" sz="2200" b="1" i="0" dirty="0">
                <a:effectLst/>
                <a:latin typeface="Lato" panose="020F0502020204030203" pitchFamily="34" charset="0"/>
              </a:rPr>
              <a:t>RLUIPA</a:t>
            </a:r>
            <a:r>
              <a:rPr lang="en-US" sz="2200" b="0" i="0" dirty="0">
                <a:effectLst/>
                <a:latin typeface="Lato" panose="020F0502020204030203" pitchFamily="34" charset="0"/>
              </a:rPr>
              <a:t> provides that "[n]o government shall impose or implement a land use regulation in a manner that imposes a substantial burden on the religious exercise of a person, including a religious assembly or institution, unless the government demonstrates that imposition of the burden on that person, assembly, or institution . . . is in furtherance of a compelling governmental interest; and is the least restrictive means of furthering that compelling governmental interest." </a:t>
            </a:r>
            <a:r>
              <a:rPr lang="en-US" sz="2200" b="0" i="0" u="none" strike="noStrike" dirty="0">
                <a:effectLst/>
                <a:latin typeface="Lato" panose="020F0502020204030203" pitchFamily="34" charset="0"/>
                <a:hlinkClick r:id="rId3">
                  <a:extLst>
                    <a:ext uri="{A12FA001-AC4F-418D-AE19-62706E023703}">
                      <ahyp:hlinkClr xmlns:ahyp="http://schemas.microsoft.com/office/drawing/2018/hyperlinkcolor" val="tx"/>
                    </a:ext>
                  </a:extLst>
                </a:hlinkClick>
              </a:rPr>
              <a:t>42 U.S.C. § 2000cc(a)(1)</a:t>
            </a:r>
            <a:endParaRPr lang="en-US" sz="2200" dirty="0"/>
          </a:p>
        </p:txBody>
      </p:sp>
    </p:spTree>
    <p:extLst>
      <p:ext uri="{BB962C8B-B14F-4D97-AF65-F5344CB8AC3E}">
        <p14:creationId xmlns:p14="http://schemas.microsoft.com/office/powerpoint/2010/main" val="346034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5493140-C0C6-B4CB-75C6-59DF1046BBA6}"/>
              </a:ext>
            </a:extLst>
          </p:cNvPr>
          <p:cNvSpPr>
            <a:spLocks noGrp="1"/>
          </p:cNvSpPr>
          <p:nvPr>
            <p:ph type="ctrTitle"/>
          </p:nvPr>
        </p:nvSpPr>
        <p:spPr>
          <a:xfrm>
            <a:off x="3315031" y="2172242"/>
            <a:ext cx="5561938" cy="2513516"/>
          </a:xfrm>
        </p:spPr>
        <p:txBody>
          <a:bodyPr>
            <a:normAutofit/>
          </a:bodyPr>
          <a:lstStyle/>
          <a:p>
            <a:r>
              <a:rPr lang="en-US" sz="4200" dirty="0"/>
              <a:t>So does that mean religious and educational uses have </a:t>
            </a:r>
            <a:br>
              <a:rPr lang="en-US" sz="4200" dirty="0"/>
            </a:br>
            <a:r>
              <a:rPr lang="en-US" sz="4200" dirty="0"/>
              <a:t>carte blanche????</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3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78E183-D260-E4E8-F7FC-F4CC053DA339}"/>
              </a:ext>
            </a:extLst>
          </p:cNvPr>
          <p:cNvSpPr>
            <a:spLocks noGrp="1"/>
          </p:cNvSpPr>
          <p:nvPr>
            <p:ph type="title"/>
          </p:nvPr>
        </p:nvSpPr>
        <p:spPr>
          <a:xfrm>
            <a:off x="686834" y="591344"/>
            <a:ext cx="3200400" cy="5585619"/>
          </a:xfrm>
        </p:spPr>
        <p:txBody>
          <a:bodyPr>
            <a:normAutofit/>
          </a:bodyPr>
          <a:lstStyle/>
          <a:p>
            <a:r>
              <a:rPr lang="en-US">
                <a:solidFill>
                  <a:srgbClr val="FFFFFF"/>
                </a:solidFill>
              </a:rPr>
              <a:t>No.</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BB36354-70CC-1EA4-3669-8F73B4C58C46}"/>
              </a:ext>
            </a:extLst>
          </p:cNvPr>
          <p:cNvSpPr>
            <a:spLocks noGrp="1"/>
          </p:cNvSpPr>
          <p:nvPr>
            <p:ph idx="1"/>
          </p:nvPr>
        </p:nvSpPr>
        <p:spPr>
          <a:xfrm>
            <a:off x="4447308" y="591344"/>
            <a:ext cx="6906491" cy="5585619"/>
          </a:xfrm>
        </p:spPr>
        <p:txBody>
          <a:bodyPr anchor="ctr">
            <a:normAutofit fontScale="55000" lnSpcReduction="20000"/>
          </a:bodyPr>
          <a:lstStyle/>
          <a:p>
            <a:r>
              <a:rPr lang="en-US" sz="3800" dirty="0"/>
              <a:t>In the </a:t>
            </a:r>
            <a:r>
              <a:rPr lang="en-US" sz="3800" i="1" dirty="0" err="1"/>
              <a:t>Bagnardi</a:t>
            </a:r>
            <a:r>
              <a:rPr lang="en-US" sz="3800" i="1" dirty="0"/>
              <a:t> </a:t>
            </a:r>
            <a:r>
              <a:rPr lang="en-US" sz="3800" dirty="0"/>
              <a:t>case, the Court “explicitly rejected any argument that ‘appropriate restrictions may never be imposed with respect to a church and school and accessory uses.’”  </a:t>
            </a:r>
          </a:p>
          <a:p>
            <a:r>
              <a:rPr lang="en-US" sz="3800" dirty="0"/>
              <a:t>It went on to find that the beneficial effect on the community can be rebutted “with evidence of a significant impact on traffic congestion, property values, municipal services and the like.”</a:t>
            </a:r>
          </a:p>
          <a:p>
            <a:r>
              <a:rPr lang="en-US" sz="3800" dirty="0"/>
              <a:t>In</a:t>
            </a:r>
            <a:r>
              <a:rPr lang="en-US" sz="3800" i="1" dirty="0"/>
              <a:t> Pine Knolls Alliance Church v. Zoning Bd. Of Appeals</a:t>
            </a:r>
            <a:r>
              <a:rPr lang="en-US" sz="3800" dirty="0"/>
              <a:t>, 5 NY3d (2005), the Court of Appeals wrote, “We have invalidated ordinances that impose blanket bans on religious or educational uses in particular communities in favor of a case-by-case review, </a:t>
            </a:r>
            <a:r>
              <a:rPr lang="en-US" sz="3800" u="sng" dirty="0"/>
              <a:t>endorsing the special use permit application process as the proper procedure for addressing expansion requests </a:t>
            </a:r>
            <a:r>
              <a:rPr lang="en-US" sz="3800" dirty="0"/>
              <a:t>This procedure "affords zoning boards an opportunity to weigh the proposed use in relation to neighboring land uses and to cushion any adverse effects by the imposition of conditions designed to mitigate them.“</a:t>
            </a:r>
          </a:p>
          <a:p>
            <a:pPr lvl="1"/>
            <a:r>
              <a:rPr lang="en-US" sz="3800" dirty="0"/>
              <a:t>In that case, the Court upheld a ZBA’s determination not to authorize a secondary driveway.</a:t>
            </a:r>
          </a:p>
          <a:p>
            <a:pPr marL="0" indent="0">
              <a:buNone/>
            </a:pPr>
            <a:endParaRPr lang="en-US" sz="1100" dirty="0"/>
          </a:p>
        </p:txBody>
      </p:sp>
    </p:spTree>
    <p:extLst>
      <p:ext uri="{BB962C8B-B14F-4D97-AF65-F5344CB8AC3E}">
        <p14:creationId xmlns:p14="http://schemas.microsoft.com/office/powerpoint/2010/main" val="38684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34F111-0A57-CAB6-889F-14911F804AF0}"/>
              </a:ext>
            </a:extLst>
          </p:cNvPr>
          <p:cNvSpPr>
            <a:spLocks noGrp="1"/>
          </p:cNvSpPr>
          <p:nvPr>
            <p:ph type="ctrTitle"/>
          </p:nvPr>
        </p:nvSpPr>
        <p:spPr>
          <a:xfrm>
            <a:off x="4217563" y="2163556"/>
            <a:ext cx="7644627" cy="2751086"/>
          </a:xfrm>
        </p:spPr>
        <p:txBody>
          <a:bodyPr>
            <a:normAutofit/>
          </a:bodyPr>
          <a:lstStyle/>
          <a:p>
            <a:pPr algn="l"/>
            <a:r>
              <a:rPr lang="en-US" dirty="0"/>
              <a:t>So what does all this mean for the </a:t>
            </a:r>
            <a:br>
              <a:rPr lang="en-US" dirty="0"/>
            </a:br>
            <a:r>
              <a:rPr lang="en-US" dirty="0"/>
              <a:t>Town of Chester?</a:t>
            </a:r>
          </a:p>
        </p:txBody>
      </p:sp>
    </p:spTree>
    <p:extLst>
      <p:ext uri="{BB962C8B-B14F-4D97-AF65-F5344CB8AC3E}">
        <p14:creationId xmlns:p14="http://schemas.microsoft.com/office/powerpoint/2010/main" val="16012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0987D08-EAF4-4E5C-B224-1712FC91AED2}"/>
              </a:ext>
            </a:extLst>
          </p:cNvPr>
          <p:cNvSpPr>
            <a:spLocks noGrp="1"/>
          </p:cNvSpPr>
          <p:nvPr>
            <p:ph idx="1"/>
          </p:nvPr>
        </p:nvSpPr>
        <p:spPr>
          <a:xfrm>
            <a:off x="838200" y="1825625"/>
            <a:ext cx="10515600" cy="4351338"/>
          </a:xfrm>
        </p:spPr>
        <p:txBody>
          <a:bodyPr>
            <a:normAutofit/>
          </a:bodyPr>
          <a:lstStyle/>
          <a:p>
            <a:r>
              <a:rPr lang="en-US" sz="2600" dirty="0"/>
              <a:t>The proposed zoning amendments seek to </a:t>
            </a:r>
            <a:r>
              <a:rPr lang="en-US" sz="2600" b="1" dirty="0"/>
              <a:t>implement an individualized approach endorsed by the Courts vs a blanket prohibition </a:t>
            </a:r>
            <a:r>
              <a:rPr lang="en-US" sz="2600" dirty="0"/>
              <a:t>of religious and school uses in the AR-3 Zoning District which represents 70-75% of the Town’s landmass.  </a:t>
            </a:r>
          </a:p>
          <a:p>
            <a:r>
              <a:rPr lang="en-US" sz="2600" dirty="0"/>
              <a:t>Each and every religious and school use Town wide must undergo special permit, site plan and SEQR review with the Planning Board</a:t>
            </a:r>
          </a:p>
          <a:p>
            <a:r>
              <a:rPr lang="en-US" sz="2600" dirty="0"/>
              <a:t>It is through this process that sites such as Camp Monroe will undergo an individualized environmental review including traffic impacts, impacts on water/sewer, environmental impacts, noise impacts, stormwater and the like.  </a:t>
            </a:r>
          </a:p>
        </p:txBody>
      </p:sp>
    </p:spTree>
    <p:extLst>
      <p:ext uri="{BB962C8B-B14F-4D97-AF65-F5344CB8AC3E}">
        <p14:creationId xmlns:p14="http://schemas.microsoft.com/office/powerpoint/2010/main" val="38767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7363-6B9E-C7DE-188F-082BDDC737B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is a Special </a:t>
            </a:r>
            <a:br>
              <a:rPr lang="en-US" dirty="0">
                <a:solidFill>
                  <a:srgbClr val="FFFFFF"/>
                </a:solidFill>
              </a:rPr>
            </a:br>
            <a:r>
              <a:rPr lang="en-US" dirty="0">
                <a:solidFill>
                  <a:srgbClr val="FFFFFF"/>
                </a:solidFill>
              </a:rPr>
              <a:t>Use </a:t>
            </a:r>
            <a:br>
              <a:rPr lang="en-US" dirty="0">
                <a:solidFill>
                  <a:srgbClr val="FFFFFF"/>
                </a:solidFill>
              </a:rPr>
            </a:br>
            <a:r>
              <a:rPr lang="en-US" dirty="0">
                <a:solidFill>
                  <a:srgbClr val="FFFFFF"/>
                </a:solidFill>
              </a:rPr>
              <a:t>Permit?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8C8D8C-081A-F520-20B8-E5F6C2807451}"/>
              </a:ext>
            </a:extLst>
          </p:cNvPr>
          <p:cNvSpPr>
            <a:spLocks noGrp="1"/>
          </p:cNvSpPr>
          <p:nvPr>
            <p:ph idx="1"/>
          </p:nvPr>
        </p:nvSpPr>
        <p:spPr>
          <a:xfrm>
            <a:off x="4447308" y="591344"/>
            <a:ext cx="6906491" cy="5585619"/>
          </a:xfrm>
        </p:spPr>
        <p:txBody>
          <a:bodyPr anchor="ctr">
            <a:normAutofit/>
          </a:bodyPr>
          <a:lstStyle/>
          <a:p>
            <a:r>
              <a:rPr lang="en-US" i="1" dirty="0"/>
              <a:t>A Special Use Permit is defined by § 274-b of the Town Law as “an authorization of a particular land use which is permitted in a zoning ordinance or local law, subject to requirements imposed by such zoning ordinance or local law to assure that the proposed use is in harmony with such zoning ordinance or local law and will not adversely affect the neighborhood if such requirements are met.”  Town Law § 274-b further authorizes a board to impose reasonable conditions and restrictions on a special permit use. </a:t>
            </a:r>
            <a:endParaRPr lang="en-US" dirty="0"/>
          </a:p>
        </p:txBody>
      </p:sp>
    </p:spTree>
    <p:extLst>
      <p:ext uri="{BB962C8B-B14F-4D97-AF65-F5344CB8AC3E}">
        <p14:creationId xmlns:p14="http://schemas.microsoft.com/office/powerpoint/2010/main" val="374908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E6518-F4B9-A473-6BE8-1043A44D8C5D}"/>
              </a:ext>
            </a:extLst>
          </p:cNvPr>
          <p:cNvSpPr>
            <a:spLocks noGrp="1"/>
          </p:cNvSpPr>
          <p:nvPr>
            <p:ph idx="1"/>
          </p:nvPr>
        </p:nvSpPr>
        <p:spPr>
          <a:xfrm>
            <a:off x="838200" y="448056"/>
            <a:ext cx="10408920" cy="5728907"/>
          </a:xfrm>
        </p:spPr>
        <p:txBody>
          <a:bodyPr>
            <a:normAutofit fontScale="92500" lnSpcReduction="10000"/>
          </a:bodyPr>
          <a:lstStyle/>
          <a:p>
            <a:r>
              <a:rPr lang="en-US" dirty="0"/>
              <a:t>A special permit procedure affords zoning boards an opportunity to weigh the proposed use in relation to neighboring land uses and to cushion any adverse effects by the imposition of conditions designed to mitigate them.  </a:t>
            </a:r>
            <a:r>
              <a:rPr lang="en-US" i="1" dirty="0"/>
              <a:t>Cornell University v. </a:t>
            </a:r>
            <a:r>
              <a:rPr lang="en-US" i="1" dirty="0" err="1"/>
              <a:t>Bagnardi</a:t>
            </a:r>
            <a:r>
              <a:rPr lang="en-US" i="1" dirty="0"/>
              <a:t>, 68 NY 2d 583 (1986).  </a:t>
            </a:r>
          </a:p>
          <a:p>
            <a:r>
              <a:rPr lang="en-US" dirty="0"/>
              <a:t>After engaging in the appropriate balancing process, zoning officials may conclude that "a particular educational or religious use may actually detract from the public's health, safety, welfare or morals" and </a:t>
            </a:r>
            <a:r>
              <a:rPr lang="en-US" b="1" dirty="0"/>
              <a:t>may deny a special use permit on that basis</a:t>
            </a:r>
            <a:r>
              <a:rPr lang="en-US" dirty="0"/>
              <a:t>. When the negative impacts are not so extreme as to warrant outright denial, mitigating conditions may be imposed to ameliorate the harm "provided they do not, by their cost, magnitude or volume, operate indirectly to exclude such uses altogether".  In assessing a special permit application, zoning officials are to review the effect of the proposed expansion on the public's health, safety, welfare or morals, concerns grounded in the exercise of police power, "with primary consideration given to the over-all impact on the public welfare"  </a:t>
            </a:r>
            <a:r>
              <a:rPr lang="en-US" i="1" dirty="0"/>
              <a:t>Trustees of Union College v. Members of the Schenectady City Council, 91 N.Y.2d 161 (1997)</a:t>
            </a:r>
            <a:endParaRPr lang="en-US" dirty="0"/>
          </a:p>
          <a:p>
            <a:endParaRPr lang="en-US" i="1" dirty="0"/>
          </a:p>
        </p:txBody>
      </p:sp>
    </p:spTree>
    <p:extLst>
      <p:ext uri="{BB962C8B-B14F-4D97-AF65-F5344CB8AC3E}">
        <p14:creationId xmlns:p14="http://schemas.microsoft.com/office/powerpoint/2010/main" val="115433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628F0-7ED8-E68E-92CB-398BA4FB2B33}"/>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The </a:t>
            </a:r>
            <a:br>
              <a:rPr lang="en-US" sz="4100" dirty="0">
                <a:solidFill>
                  <a:srgbClr val="FFFFFF"/>
                </a:solidFill>
              </a:rPr>
            </a:br>
            <a:r>
              <a:rPr lang="en-US" sz="4100" dirty="0">
                <a:solidFill>
                  <a:srgbClr val="FFFFFF"/>
                </a:solidFill>
              </a:rPr>
              <a:t>Proposed Zoning Amendments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2F0157-0BEC-1F54-DF05-52CDB63164E3}"/>
              </a:ext>
            </a:extLst>
          </p:cNvPr>
          <p:cNvSpPr>
            <a:spLocks noGrp="1"/>
          </p:cNvSpPr>
          <p:nvPr>
            <p:ph idx="1"/>
          </p:nvPr>
        </p:nvSpPr>
        <p:spPr>
          <a:xfrm>
            <a:off x="4447308" y="591344"/>
            <a:ext cx="6906491" cy="5585619"/>
          </a:xfrm>
        </p:spPr>
        <p:txBody>
          <a:bodyPr anchor="ctr">
            <a:normAutofit fontScale="92500" lnSpcReduction="10000"/>
          </a:bodyPr>
          <a:lstStyle/>
          <a:p>
            <a:r>
              <a:rPr lang="en-US" sz="1600" dirty="0"/>
              <a:t>Section § 98-31 – Adds a special use permit application process.  </a:t>
            </a:r>
          </a:p>
          <a:p>
            <a:r>
              <a:rPr lang="en-US" sz="1600" dirty="0"/>
              <a:t>The Planning Board must determine the following objectives can be met:</a:t>
            </a:r>
          </a:p>
          <a:p>
            <a:pPr lvl="1"/>
            <a:r>
              <a:rPr lang="en-US" sz="1600" dirty="0"/>
              <a:t>The proposed use shall be deemed to be compatible with adjoining properties, and with the natural and built environment of its surrounds.</a:t>
            </a:r>
          </a:p>
          <a:p>
            <a:pPr lvl="1"/>
            <a:r>
              <a:rPr lang="en-US" sz="1600" dirty="0"/>
              <a:t>The site is accessible to fire, police, and other emergency vehicles.</a:t>
            </a:r>
          </a:p>
          <a:p>
            <a:pPr lvl="1"/>
            <a:r>
              <a:rPr lang="en-US" sz="1600" dirty="0"/>
              <a:t>The use is suitable to its site upon consideration of its scale and intensity in relation to environmentally sensitive features, including, but not limited to, steep slopes, floodplains, wetlands, and watercourses. Adequate screening and separation distances are provided to buffer the use from adjacent properties where the authorized board deems it necessary.</a:t>
            </a:r>
          </a:p>
          <a:p>
            <a:pPr lvl="1"/>
            <a:r>
              <a:rPr lang="en-US" sz="1600" dirty="0"/>
              <a:t>The use will not negatively impact ambient noise levels, generate excess dust or odors, release pollutants, generate glare, or cause any other nuisances.</a:t>
            </a:r>
          </a:p>
          <a:p>
            <a:pPr lvl="1"/>
            <a:r>
              <a:rPr lang="en-US" sz="1600" dirty="0"/>
              <a:t>Parking shall be sufficient so as to not create a nuisance or traffic hazard on adjacent properties or roads.</a:t>
            </a:r>
          </a:p>
          <a:p>
            <a:pPr lvl="1"/>
            <a:r>
              <a:rPr lang="en-US" sz="1600" dirty="0"/>
              <a:t>Vehicular, pedestrian and bicycle circulation, including levels of service and roadway geometry, shall be safe and adequate to serve the use.</a:t>
            </a:r>
          </a:p>
          <a:p>
            <a:pPr lvl="1"/>
            <a:r>
              <a:rPr lang="en-US" sz="1600" dirty="0"/>
              <a:t>The location, arrangement, size, operation including hours of operation, and design of the use, including all principal and accessory structures associated with same, shall be compatible with the character of the neighborhood in which it is situated and shall not hinder or negatively impact the use, enjoyment or operation of adjacent properties and uses.</a:t>
            </a:r>
          </a:p>
          <a:p>
            <a:pPr lvl="1"/>
            <a:r>
              <a:rPr lang="en-US" sz="1600" dirty="0"/>
              <a:t>Utilities, including stormwater, wastewater, water supply, solid waste disposal and snow removal storage areas, shall be adequate to serve the use.</a:t>
            </a:r>
          </a:p>
        </p:txBody>
      </p:sp>
    </p:spTree>
    <p:extLst>
      <p:ext uri="{BB962C8B-B14F-4D97-AF65-F5344CB8AC3E}">
        <p14:creationId xmlns:p14="http://schemas.microsoft.com/office/powerpoint/2010/main" val="399848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7AD4-F3CB-8DF5-1FF9-AD2B28A80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4D07C-437C-1D9B-430D-060BF75F627C}"/>
              </a:ext>
            </a:extLst>
          </p:cNvPr>
          <p:cNvSpPr>
            <a:spLocks noGrp="1"/>
          </p:cNvSpPr>
          <p:nvPr>
            <p:ph type="title"/>
          </p:nvPr>
        </p:nvSpPr>
        <p:spPr>
          <a:xfrm>
            <a:off x="838200" y="365125"/>
            <a:ext cx="10515600" cy="1070483"/>
          </a:xfrm>
        </p:spPr>
        <p:txBody>
          <a:bodyPr/>
          <a:lstStyle/>
          <a:p>
            <a:r>
              <a:rPr lang="en-US" dirty="0"/>
              <a:t>The Proposed Zoning Amendments, cont.  </a:t>
            </a:r>
          </a:p>
        </p:txBody>
      </p:sp>
      <p:sp>
        <p:nvSpPr>
          <p:cNvPr id="3" name="Content Placeholder 2">
            <a:extLst>
              <a:ext uri="{FF2B5EF4-FFF2-40B4-BE49-F238E27FC236}">
                <a16:creationId xmlns:a16="http://schemas.microsoft.com/office/drawing/2014/main" id="{3B41A0C0-205A-8AF0-A67A-05793313E1C3}"/>
              </a:ext>
            </a:extLst>
          </p:cNvPr>
          <p:cNvSpPr>
            <a:spLocks noGrp="1"/>
          </p:cNvSpPr>
          <p:nvPr>
            <p:ph idx="1"/>
          </p:nvPr>
        </p:nvSpPr>
        <p:spPr>
          <a:xfrm>
            <a:off x="365760" y="1435608"/>
            <a:ext cx="11301984" cy="5248656"/>
          </a:xfrm>
        </p:spPr>
        <p:txBody>
          <a:bodyPr>
            <a:normAutofit lnSpcReduction="10000"/>
          </a:bodyPr>
          <a:lstStyle/>
          <a:p>
            <a:r>
              <a:rPr lang="en-US" dirty="0"/>
              <a:t>The Bulk Tables clearly identify which uses are a special use permit by the notation (SUP).</a:t>
            </a:r>
          </a:p>
          <a:p>
            <a:r>
              <a:rPr lang="en-US" dirty="0"/>
              <a:t>§ 98-29 sets forth additional criteria for specific uses including § 98-29 (F) for religious institutions and § 98-29 (O) for schools of general instruction.  These criteria are intended to address and mitigate potential impacts.  This approach has been found to be appropriate by Orange County Department of Planning.  </a:t>
            </a:r>
          </a:p>
          <a:p>
            <a:r>
              <a:rPr lang="en-US" dirty="0"/>
              <a:t>§ 98-31 Authorizes the Planning Board to require periodic renewal as a condition of approval.  “Renewal may be withheld upon a determination by the authorized board that such conditions as may have been prescribed by the authorized board in conjunction with the issuance of the original permit have not been or are being no longer complied with.”</a:t>
            </a:r>
          </a:p>
          <a:p>
            <a:pPr marL="0" indent="0">
              <a:buNone/>
            </a:pPr>
            <a:endParaRPr lang="en-US" dirty="0"/>
          </a:p>
        </p:txBody>
      </p:sp>
    </p:spTree>
    <p:extLst>
      <p:ext uri="{BB962C8B-B14F-4D97-AF65-F5344CB8AC3E}">
        <p14:creationId xmlns:p14="http://schemas.microsoft.com/office/powerpoint/2010/main" val="167340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6105D-4D23-20A4-DD2E-9517F290E525}"/>
              </a:ext>
            </a:extLst>
          </p:cNvPr>
          <p:cNvSpPr>
            <a:spLocks noGrp="1"/>
          </p:cNvSpPr>
          <p:nvPr>
            <p:ph type="title"/>
          </p:nvPr>
        </p:nvSpPr>
        <p:spPr>
          <a:xfrm>
            <a:off x="408705" y="591344"/>
            <a:ext cx="3480438" cy="4461163"/>
          </a:xfrm>
        </p:spPr>
        <p:txBody>
          <a:bodyPr>
            <a:normAutofit/>
          </a:bodyPr>
          <a:lstStyle/>
          <a:p>
            <a:r>
              <a:rPr lang="en-US" dirty="0">
                <a:solidFill>
                  <a:srgbClr val="FFFFFF"/>
                </a:solidFill>
              </a:rPr>
              <a:t>Goals in Preparing the Zoning Amendments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02E79A-E0AD-392D-F7BF-F18B81236120}"/>
              </a:ext>
            </a:extLst>
          </p:cNvPr>
          <p:cNvSpPr>
            <a:spLocks noGrp="1"/>
          </p:cNvSpPr>
          <p:nvPr>
            <p:ph idx="1"/>
          </p:nvPr>
        </p:nvSpPr>
        <p:spPr>
          <a:xfrm>
            <a:off x="4447308" y="591344"/>
            <a:ext cx="6906491" cy="5585619"/>
          </a:xfrm>
        </p:spPr>
        <p:txBody>
          <a:bodyPr anchor="ctr">
            <a:normAutofit/>
          </a:bodyPr>
          <a:lstStyle/>
          <a:p>
            <a:r>
              <a:rPr lang="en-US" dirty="0"/>
              <a:t>Implement many of the goals of the draft Comprehensive Plan.</a:t>
            </a:r>
          </a:p>
          <a:p>
            <a:pPr lvl="1"/>
            <a:r>
              <a:rPr lang="en-US" dirty="0"/>
              <a:t>The proposed zoning amendments touch upon 26 of the stated goals set forth in the proposed implementation schedule of the Draft Comprehensive Plan.</a:t>
            </a:r>
          </a:p>
          <a:p>
            <a:r>
              <a:rPr lang="en-US" dirty="0"/>
              <a:t>Bring the zoning code, particularly application processes in line with the NYS Enabling Statutes and with NYS case law.</a:t>
            </a:r>
          </a:p>
          <a:p>
            <a:pPr lvl="1"/>
            <a:r>
              <a:rPr lang="en-US" dirty="0"/>
              <a:t>Establish a Special Use Permit process.</a:t>
            </a:r>
          </a:p>
          <a:p>
            <a:pPr lvl="1"/>
            <a:r>
              <a:rPr lang="en-US" dirty="0"/>
              <a:t>Clarify the Site Plan Application process.</a:t>
            </a:r>
          </a:p>
          <a:p>
            <a:r>
              <a:rPr lang="en-US" dirty="0"/>
              <a:t>Reconcile inconsistencies within the Zoning Code.  </a:t>
            </a:r>
          </a:p>
        </p:txBody>
      </p:sp>
    </p:spTree>
    <p:extLst>
      <p:ext uri="{BB962C8B-B14F-4D97-AF65-F5344CB8AC3E}">
        <p14:creationId xmlns:p14="http://schemas.microsoft.com/office/powerpoint/2010/main" val="14245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8C24-142D-6004-9612-EFC3B6EB64EF}"/>
              </a:ext>
            </a:extLst>
          </p:cNvPr>
          <p:cNvSpPr>
            <a:spLocks noGrp="1"/>
          </p:cNvSpPr>
          <p:nvPr>
            <p:ph type="title"/>
          </p:nvPr>
        </p:nvSpPr>
        <p:spPr/>
        <p:txBody>
          <a:bodyPr/>
          <a:lstStyle/>
          <a:p>
            <a:r>
              <a:rPr lang="en-US" dirty="0"/>
              <a:t>Other Tools in the Comprehensive Plan and Zoning Amendments</a:t>
            </a:r>
          </a:p>
        </p:txBody>
      </p:sp>
      <p:sp>
        <p:nvSpPr>
          <p:cNvPr id="3" name="Content Placeholder 2">
            <a:extLst>
              <a:ext uri="{FF2B5EF4-FFF2-40B4-BE49-F238E27FC236}">
                <a16:creationId xmlns:a16="http://schemas.microsoft.com/office/drawing/2014/main" id="{CDE7B88D-7C07-BA67-7592-44B2E9FA5B96}"/>
              </a:ext>
            </a:extLst>
          </p:cNvPr>
          <p:cNvSpPr>
            <a:spLocks noGrp="1"/>
          </p:cNvSpPr>
          <p:nvPr>
            <p:ph idx="1"/>
          </p:nvPr>
        </p:nvSpPr>
        <p:spPr>
          <a:xfrm>
            <a:off x="838200" y="1690687"/>
            <a:ext cx="10515600" cy="4802187"/>
          </a:xfrm>
        </p:spPr>
        <p:txBody>
          <a:bodyPr>
            <a:normAutofit fontScale="92500" lnSpcReduction="10000"/>
          </a:bodyPr>
          <a:lstStyle/>
          <a:p>
            <a:r>
              <a:rPr lang="en-US" dirty="0"/>
              <a:t>Enhancement to the Cluster regulations where proposed development is clustered away from environmentally constrained lands and to preserve open space.</a:t>
            </a:r>
          </a:p>
          <a:p>
            <a:pPr lvl="1"/>
            <a:r>
              <a:rPr lang="en-US" dirty="0"/>
              <a:t>Example Oak Woods Subdivision</a:t>
            </a:r>
          </a:p>
          <a:p>
            <a:r>
              <a:rPr lang="en-US" dirty="0"/>
              <a:t>Establishment of a Community Preservation Fund to provide a mechanism to fund acquisition of land or development rights.</a:t>
            </a:r>
          </a:p>
          <a:p>
            <a:pPr lvl="1"/>
            <a:r>
              <a:rPr lang="en-US" dirty="0"/>
              <a:t>Governor Hochul signed legislation authorizing a CPF on October 17, 2025.</a:t>
            </a:r>
          </a:p>
          <a:p>
            <a:r>
              <a:rPr lang="en-US" dirty="0"/>
              <a:t>Strengthen Ridge Line Protection requirements and the needs of the visual impact analysis.  </a:t>
            </a:r>
          </a:p>
          <a:p>
            <a:r>
              <a:rPr lang="en-US" dirty="0"/>
              <a:t>Eliminate excavation and removal of soil as a permitted use.  </a:t>
            </a:r>
          </a:p>
          <a:p>
            <a:r>
              <a:rPr lang="en-US" dirty="0"/>
              <a:t>Provide greater flexibility to agricultural uses in the form of agritourism to diversify farm income and to encourage farming within the Town</a:t>
            </a:r>
          </a:p>
          <a:p>
            <a:endParaRPr lang="en-US" dirty="0"/>
          </a:p>
        </p:txBody>
      </p:sp>
    </p:spTree>
    <p:extLst>
      <p:ext uri="{BB962C8B-B14F-4D97-AF65-F5344CB8AC3E}">
        <p14:creationId xmlns:p14="http://schemas.microsoft.com/office/powerpoint/2010/main" val="207824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24718-6646-1769-4A40-0CD96C3CC2A7}"/>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Treatment of Camp Monroe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BCF39F-B8E5-8B09-CCE5-036651381EA1}"/>
              </a:ext>
            </a:extLst>
          </p:cNvPr>
          <p:cNvSpPr>
            <a:spLocks noGrp="1"/>
          </p:cNvSpPr>
          <p:nvPr>
            <p:ph idx="1"/>
          </p:nvPr>
        </p:nvSpPr>
        <p:spPr>
          <a:xfrm>
            <a:off x="4447308" y="591344"/>
            <a:ext cx="6906491" cy="5585619"/>
          </a:xfrm>
        </p:spPr>
        <p:txBody>
          <a:bodyPr anchor="ctr">
            <a:normAutofit lnSpcReduction="10000"/>
          </a:bodyPr>
          <a:lstStyle/>
          <a:p>
            <a:r>
              <a:rPr lang="en-US" sz="1800" dirty="0"/>
              <a:t>There is no site-specific zoning amendment for Camp Monroe.  </a:t>
            </a:r>
          </a:p>
          <a:p>
            <a:pPr lvl="1"/>
            <a:r>
              <a:rPr lang="en-US" sz="1800" dirty="0"/>
              <a:t>Camp Monroe representatives did not participate in the drafting of the text of the zoning code.  </a:t>
            </a:r>
          </a:p>
          <a:p>
            <a:pPr lvl="1"/>
            <a:r>
              <a:rPr lang="en-US" sz="1800" dirty="0"/>
              <a:t>There is no proposal before the Town for future expansion.</a:t>
            </a:r>
          </a:p>
          <a:p>
            <a:r>
              <a:rPr lang="en-US" sz="1800" dirty="0"/>
              <a:t>The existing seasonal camp operates as a pre-existing non-conforming use and there are few restrictions applicable to the property including the restrictions on seasonal.  This existing use would be permitted to continue regardless even if the Board does not adopt the change to the AR.-3.</a:t>
            </a:r>
          </a:p>
          <a:p>
            <a:r>
              <a:rPr lang="en-US" sz="1800" dirty="0"/>
              <a:t>Camp Monroe, as with anyone property, can be redeveloped into other uses permitted under the zoning code including year-round uses.  </a:t>
            </a:r>
          </a:p>
          <a:p>
            <a:pPr lvl="1"/>
            <a:r>
              <a:rPr lang="en-US" sz="1800" dirty="0"/>
              <a:t>There are no restrictive covenants apparent on the land use records.  </a:t>
            </a:r>
          </a:p>
          <a:p>
            <a:pPr lvl="1"/>
            <a:r>
              <a:rPr lang="en-US" sz="1800" dirty="0"/>
              <a:t>The Town does not have standing to enforce deed restrictions between private property owners.  </a:t>
            </a:r>
          </a:p>
          <a:p>
            <a:r>
              <a:rPr lang="en-US" sz="1800" dirty="0"/>
              <a:t>Any change to the use or layout of Camp Monroe will require a site plan, special use permit and site specific SEQR review.  In addition, buildings would need to be brought up to current NYS Building code as the vast majority of structures on site are not constructed for year-round occupancy. </a:t>
            </a:r>
            <a:r>
              <a:rPr lang="en-US" sz="1100" dirty="0"/>
              <a:t> </a:t>
            </a:r>
          </a:p>
        </p:txBody>
      </p:sp>
    </p:spTree>
    <p:extLst>
      <p:ext uri="{BB962C8B-B14F-4D97-AF65-F5344CB8AC3E}">
        <p14:creationId xmlns:p14="http://schemas.microsoft.com/office/powerpoint/2010/main" val="58658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CC5B98-CBD6-F8D6-B02E-20E66F3DB178}"/>
              </a:ext>
            </a:extLst>
          </p:cNvPr>
          <p:cNvPicPr>
            <a:picLocks noGrp="1" noChangeAspect="1"/>
          </p:cNvPicPr>
          <p:nvPr>
            <p:ph idx="1"/>
          </p:nvPr>
        </p:nvPicPr>
        <p:blipFill>
          <a:blip r:embed="rId3"/>
          <a:stretch>
            <a:fillRect/>
          </a:stretch>
        </p:blipFill>
        <p:spPr>
          <a:xfrm>
            <a:off x="798447" y="99683"/>
            <a:ext cx="10595105" cy="6624967"/>
          </a:xfrm>
          <a:prstGeom prst="rect">
            <a:avLst/>
          </a:prstGeom>
        </p:spPr>
      </p:pic>
      <p:sp>
        <p:nvSpPr>
          <p:cNvPr id="7" name="Oval 6">
            <a:extLst>
              <a:ext uri="{FF2B5EF4-FFF2-40B4-BE49-F238E27FC236}">
                <a16:creationId xmlns:a16="http://schemas.microsoft.com/office/drawing/2014/main" id="{336F2FDB-30E3-562F-F1AA-0FE894191BD8}"/>
              </a:ext>
            </a:extLst>
          </p:cNvPr>
          <p:cNvSpPr/>
          <p:nvPr/>
        </p:nvSpPr>
        <p:spPr>
          <a:xfrm>
            <a:off x="5715000" y="3803904"/>
            <a:ext cx="1444752" cy="29207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14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F61A6B-FBAC-F782-F1C5-A6EBDA0BA4F7}"/>
              </a:ext>
            </a:extLst>
          </p:cNvPr>
          <p:cNvPicPr>
            <a:picLocks noGrp="1" noChangeAspect="1"/>
          </p:cNvPicPr>
          <p:nvPr>
            <p:ph idx="1"/>
          </p:nvPr>
        </p:nvPicPr>
        <p:blipFill>
          <a:blip r:embed="rId3"/>
          <a:stretch>
            <a:fillRect/>
          </a:stretch>
        </p:blipFill>
        <p:spPr>
          <a:xfrm>
            <a:off x="901094" y="285176"/>
            <a:ext cx="10389812" cy="6287648"/>
          </a:xfrm>
          <a:prstGeom prst="rect">
            <a:avLst/>
          </a:prstGeom>
        </p:spPr>
      </p:pic>
    </p:spTree>
    <p:extLst>
      <p:ext uri="{BB962C8B-B14F-4D97-AF65-F5344CB8AC3E}">
        <p14:creationId xmlns:p14="http://schemas.microsoft.com/office/powerpoint/2010/main" val="95385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2714-22AC-EBDA-27A0-083CE026B9D6}"/>
              </a:ext>
            </a:extLst>
          </p:cNvPr>
          <p:cNvSpPr>
            <a:spLocks noGrp="1"/>
          </p:cNvSpPr>
          <p:nvPr>
            <p:ph type="title"/>
          </p:nvPr>
        </p:nvSpPr>
        <p:spPr/>
        <p:txBody>
          <a:bodyPr/>
          <a:lstStyle/>
          <a:p>
            <a:r>
              <a:rPr lang="en-US" dirty="0"/>
              <a:t>Input from the Board</a:t>
            </a:r>
          </a:p>
        </p:txBody>
      </p:sp>
      <p:sp>
        <p:nvSpPr>
          <p:cNvPr id="3" name="Content Placeholder 2">
            <a:extLst>
              <a:ext uri="{FF2B5EF4-FFF2-40B4-BE49-F238E27FC236}">
                <a16:creationId xmlns:a16="http://schemas.microsoft.com/office/drawing/2014/main" id="{6F1DE1F2-8979-D99D-3EF6-560F01AA09CD}"/>
              </a:ext>
            </a:extLst>
          </p:cNvPr>
          <p:cNvSpPr>
            <a:spLocks noGrp="1"/>
          </p:cNvSpPr>
          <p:nvPr>
            <p:ph idx="1"/>
          </p:nvPr>
        </p:nvSpPr>
        <p:spPr/>
        <p:txBody>
          <a:bodyPr/>
          <a:lstStyle/>
          <a:p>
            <a:r>
              <a:rPr lang="en-US" dirty="0"/>
              <a:t>Chester Conservation Advisory Council.</a:t>
            </a:r>
          </a:p>
          <a:p>
            <a:pPr lvl="1"/>
            <a:r>
              <a:rPr lang="en-US" dirty="0"/>
              <a:t>Requested changes to the implementation matrix.</a:t>
            </a:r>
          </a:p>
          <a:p>
            <a:r>
              <a:rPr lang="en-US" dirty="0"/>
              <a:t>Orange County Department of Planning – 239 Response.  </a:t>
            </a:r>
          </a:p>
          <a:p>
            <a:pPr lvl="1"/>
            <a:r>
              <a:rPr lang="en-US" dirty="0"/>
              <a:t>Comments on Comprehensive Plan</a:t>
            </a:r>
          </a:p>
          <a:p>
            <a:pPr marL="457200" lvl="1" indent="0">
              <a:buNone/>
            </a:pPr>
            <a:endParaRPr lang="en-US" dirty="0"/>
          </a:p>
        </p:txBody>
      </p:sp>
    </p:spTree>
    <p:extLst>
      <p:ext uri="{BB962C8B-B14F-4D97-AF65-F5344CB8AC3E}">
        <p14:creationId xmlns:p14="http://schemas.microsoft.com/office/powerpoint/2010/main" val="186451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919E-2929-8E7D-90F2-ACB892B2CE1E}"/>
              </a:ext>
            </a:extLst>
          </p:cNvPr>
          <p:cNvSpPr>
            <a:spLocks noGrp="1"/>
          </p:cNvSpPr>
          <p:nvPr>
            <p:ph type="title"/>
          </p:nvPr>
        </p:nvSpPr>
        <p:spPr/>
        <p:txBody>
          <a:bodyPr/>
          <a:lstStyle/>
          <a:p>
            <a:r>
              <a:rPr lang="en-US" dirty="0"/>
              <a:t>Public Notice</a:t>
            </a:r>
          </a:p>
        </p:txBody>
      </p:sp>
      <p:sp>
        <p:nvSpPr>
          <p:cNvPr id="3" name="Content Placeholder 2">
            <a:extLst>
              <a:ext uri="{FF2B5EF4-FFF2-40B4-BE49-F238E27FC236}">
                <a16:creationId xmlns:a16="http://schemas.microsoft.com/office/drawing/2014/main" id="{0D5BFCBA-00FE-A4C5-2B4D-5877C255E75D}"/>
              </a:ext>
            </a:extLst>
          </p:cNvPr>
          <p:cNvSpPr>
            <a:spLocks noGrp="1"/>
          </p:cNvSpPr>
          <p:nvPr>
            <p:ph idx="1"/>
          </p:nvPr>
        </p:nvSpPr>
        <p:spPr/>
        <p:txBody>
          <a:bodyPr vert="horz" lIns="91440" tIns="45720" rIns="91440" bIns="45720" rtlCol="0" anchor="t">
            <a:normAutofit/>
          </a:bodyPr>
          <a:lstStyle/>
          <a:p>
            <a:r>
              <a:rPr lang="en-US" dirty="0"/>
              <a:t>Comment – Wishes to broaden the usage of public notice signs.  The Town Board may wish to consider including actions that trigger an environmental impact statement (i.e. where there is a positive declaration).  </a:t>
            </a:r>
          </a:p>
        </p:txBody>
      </p:sp>
    </p:spTree>
    <p:extLst>
      <p:ext uri="{BB962C8B-B14F-4D97-AF65-F5344CB8AC3E}">
        <p14:creationId xmlns:p14="http://schemas.microsoft.com/office/powerpoint/2010/main" val="357587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0743-A2D4-351D-DE9D-74F7FDDB6C44}"/>
              </a:ext>
            </a:extLst>
          </p:cNvPr>
          <p:cNvSpPr>
            <a:spLocks noGrp="1"/>
          </p:cNvSpPr>
          <p:nvPr>
            <p:ph type="title"/>
          </p:nvPr>
        </p:nvSpPr>
        <p:spPr/>
        <p:txBody>
          <a:bodyPr/>
          <a:lstStyle/>
          <a:p>
            <a:r>
              <a:rPr lang="en-US" dirty="0"/>
              <a:t>Buffering and Landscaping</a:t>
            </a:r>
          </a:p>
        </p:txBody>
      </p:sp>
      <p:sp>
        <p:nvSpPr>
          <p:cNvPr id="3" name="Content Placeholder 2">
            <a:extLst>
              <a:ext uri="{FF2B5EF4-FFF2-40B4-BE49-F238E27FC236}">
                <a16:creationId xmlns:a16="http://schemas.microsoft.com/office/drawing/2014/main" id="{8DA46124-9533-B728-1777-6020953CF46E}"/>
              </a:ext>
            </a:extLst>
          </p:cNvPr>
          <p:cNvSpPr>
            <a:spLocks noGrp="1"/>
          </p:cNvSpPr>
          <p:nvPr>
            <p:ph idx="1"/>
          </p:nvPr>
        </p:nvSpPr>
        <p:spPr/>
        <p:txBody>
          <a:bodyPr>
            <a:normAutofit/>
          </a:bodyPr>
          <a:lstStyle/>
          <a:p>
            <a:r>
              <a:rPr lang="en-US" dirty="0"/>
              <a:t>Buffering Standards – clarify inconsistencies between bulk table and vs. 98-19</a:t>
            </a:r>
          </a:p>
          <a:p>
            <a:pPr lvl="1"/>
            <a:r>
              <a:rPr lang="en-US" i="1" dirty="0"/>
              <a:t>LB – Footnote 1 – Changed for consistency with 98-19</a:t>
            </a:r>
            <a:r>
              <a:rPr lang="en-US" sz="1000" dirty="0"/>
              <a:t> </a:t>
            </a:r>
            <a:endParaRPr lang="en-US" dirty="0"/>
          </a:p>
          <a:p>
            <a:pPr lvl="1"/>
            <a:r>
              <a:rPr lang="en-US" i="1" dirty="0"/>
              <a:t>I and IP – zoning table to be made consistent with 98-19</a:t>
            </a:r>
            <a:r>
              <a:rPr lang="en-US" sz="1000" dirty="0"/>
              <a:t> </a:t>
            </a:r>
            <a:endParaRPr lang="en-US" dirty="0"/>
          </a:p>
          <a:p>
            <a:pPr lvl="1"/>
            <a:r>
              <a:rPr lang="en-US" i="1" dirty="0"/>
              <a:t>GC – the foot note was eliminated because it merely referenced the buffer provisions with no alteration to the resulting zoning.</a:t>
            </a:r>
          </a:p>
          <a:p>
            <a:pPr lvl="1"/>
            <a:r>
              <a:rPr lang="en-US" dirty="0"/>
              <a:t>This was a carry over from previous tables.  Table and 98-19 to be made consistent.  Board to provide guidance as to which standard should apply.  </a:t>
            </a:r>
          </a:p>
          <a:p>
            <a:pPr lvl="1"/>
            <a:r>
              <a:rPr lang="en-US" dirty="0"/>
              <a:t>The table reflects the recommendation of CPC.   98-19C has a greater standard of 200 feet</a:t>
            </a:r>
          </a:p>
          <a:p>
            <a:r>
              <a:rPr lang="en-US" dirty="0"/>
              <a:t>Treatment of term “adjacent”</a:t>
            </a:r>
          </a:p>
          <a:p>
            <a:pPr lvl="1"/>
            <a:endParaRPr lang="en-US" dirty="0"/>
          </a:p>
        </p:txBody>
      </p:sp>
    </p:spTree>
    <p:extLst>
      <p:ext uri="{BB962C8B-B14F-4D97-AF65-F5344CB8AC3E}">
        <p14:creationId xmlns:p14="http://schemas.microsoft.com/office/powerpoint/2010/main" val="2619955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69E5-80D1-EBF0-7F96-80B4475DA144}"/>
              </a:ext>
            </a:extLst>
          </p:cNvPr>
          <p:cNvSpPr>
            <a:spLocks noGrp="1"/>
          </p:cNvSpPr>
          <p:nvPr>
            <p:ph type="title"/>
          </p:nvPr>
        </p:nvSpPr>
        <p:spPr/>
        <p:txBody>
          <a:bodyPr/>
          <a:lstStyle/>
          <a:p>
            <a:r>
              <a:rPr lang="en-US" dirty="0"/>
              <a:t>Agri-tourism</a:t>
            </a:r>
          </a:p>
        </p:txBody>
      </p:sp>
      <p:sp>
        <p:nvSpPr>
          <p:cNvPr id="3" name="Content Placeholder 2">
            <a:extLst>
              <a:ext uri="{FF2B5EF4-FFF2-40B4-BE49-F238E27FC236}">
                <a16:creationId xmlns:a16="http://schemas.microsoft.com/office/drawing/2014/main" id="{6681CEE9-190F-5A1A-8C77-3412C9CE7581}"/>
              </a:ext>
            </a:extLst>
          </p:cNvPr>
          <p:cNvSpPr>
            <a:spLocks noGrp="1"/>
          </p:cNvSpPr>
          <p:nvPr>
            <p:ph idx="1"/>
          </p:nvPr>
        </p:nvSpPr>
        <p:spPr/>
        <p:txBody>
          <a:bodyPr/>
          <a:lstStyle/>
          <a:p>
            <a:r>
              <a:rPr lang="en-US" dirty="0"/>
              <a:t>Amended text to reflect Committee comments.  </a:t>
            </a:r>
          </a:p>
          <a:p>
            <a:r>
              <a:rPr lang="en-US" dirty="0"/>
              <a:t>Board may wish as part of agritourism to specify “craft breweries” and limit to smaller on-site production.  </a:t>
            </a:r>
          </a:p>
        </p:txBody>
      </p:sp>
    </p:spTree>
    <p:extLst>
      <p:ext uri="{BB962C8B-B14F-4D97-AF65-F5344CB8AC3E}">
        <p14:creationId xmlns:p14="http://schemas.microsoft.com/office/powerpoint/2010/main" val="32378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3976-1190-64DE-6754-50441FB32FCC}"/>
              </a:ext>
            </a:extLst>
          </p:cNvPr>
          <p:cNvSpPr>
            <a:spLocks noGrp="1"/>
          </p:cNvSpPr>
          <p:nvPr>
            <p:ph type="title"/>
          </p:nvPr>
        </p:nvSpPr>
        <p:spPr/>
        <p:txBody>
          <a:bodyPr/>
          <a:lstStyle/>
          <a:p>
            <a:r>
              <a:rPr lang="en-US" dirty="0"/>
              <a:t>Accessory Uses</a:t>
            </a:r>
          </a:p>
        </p:txBody>
      </p:sp>
      <p:sp>
        <p:nvSpPr>
          <p:cNvPr id="3" name="Content Placeholder 2">
            <a:extLst>
              <a:ext uri="{FF2B5EF4-FFF2-40B4-BE49-F238E27FC236}">
                <a16:creationId xmlns:a16="http://schemas.microsoft.com/office/drawing/2014/main" id="{C5CAB74C-6C4C-DDEB-4303-273ABCDFECE0}"/>
              </a:ext>
            </a:extLst>
          </p:cNvPr>
          <p:cNvSpPr>
            <a:spLocks noGrp="1"/>
          </p:cNvSpPr>
          <p:nvPr>
            <p:ph idx="1"/>
          </p:nvPr>
        </p:nvSpPr>
        <p:spPr/>
        <p:txBody>
          <a:bodyPr>
            <a:normAutofit lnSpcReduction="10000"/>
          </a:bodyPr>
          <a:lstStyle/>
          <a:p>
            <a:r>
              <a:rPr lang="en-US" dirty="0"/>
              <a:t>PB recommended making accessory uses in 98-11 consistent with the bulk table. I would recommend importing the language of 98-11 into the bulk table. </a:t>
            </a:r>
          </a:p>
          <a:p>
            <a:r>
              <a:rPr lang="en-US" i="1" dirty="0"/>
              <a:t>Customary Residential Accessory Uses include greenhouses, garages, sheds, tool houses, playhouses, wading pools or swimming pools, sports courts all incidental and subordinate to the residential use of the premises and not operated for gain. </a:t>
            </a:r>
          </a:p>
          <a:p>
            <a:pPr marL="0" indent="0" algn="ctr">
              <a:buNone/>
            </a:pPr>
            <a:r>
              <a:rPr lang="en-US" i="1" dirty="0"/>
              <a:t>verses</a:t>
            </a:r>
          </a:p>
          <a:p>
            <a:r>
              <a:rPr lang="en-US" dirty="0"/>
              <a:t>Customary accessory buildings, including swimming and wading pools not operated for gain, private garage, sheds, storage building or carport.</a:t>
            </a:r>
            <a:endParaRPr lang="en-US" i="1"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69715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AD7C-B8DE-FDA2-4E08-26EA9AA642D2}"/>
              </a:ext>
            </a:extLst>
          </p:cNvPr>
          <p:cNvSpPr>
            <a:spLocks noGrp="1"/>
          </p:cNvSpPr>
          <p:nvPr>
            <p:ph type="title"/>
          </p:nvPr>
        </p:nvSpPr>
        <p:spPr/>
        <p:txBody>
          <a:bodyPr/>
          <a:lstStyle/>
          <a:p>
            <a:r>
              <a:rPr lang="en-US" dirty="0"/>
              <a:t>Clustering</a:t>
            </a:r>
          </a:p>
        </p:txBody>
      </p:sp>
      <p:sp>
        <p:nvSpPr>
          <p:cNvPr id="3" name="Content Placeholder 2">
            <a:extLst>
              <a:ext uri="{FF2B5EF4-FFF2-40B4-BE49-F238E27FC236}">
                <a16:creationId xmlns:a16="http://schemas.microsoft.com/office/drawing/2014/main" id="{1A84CB39-9D4E-16C3-BB12-2E9EE943CF24}"/>
              </a:ext>
            </a:extLst>
          </p:cNvPr>
          <p:cNvSpPr>
            <a:spLocks noGrp="1"/>
          </p:cNvSpPr>
          <p:nvPr>
            <p:ph idx="1"/>
          </p:nvPr>
        </p:nvSpPr>
        <p:spPr/>
        <p:txBody>
          <a:bodyPr/>
          <a:lstStyle/>
          <a:p>
            <a:r>
              <a:rPr lang="en-US" dirty="0"/>
              <a:t>Level of Town Board Involvement</a:t>
            </a:r>
          </a:p>
        </p:txBody>
      </p:sp>
    </p:spTree>
    <p:extLst>
      <p:ext uri="{BB962C8B-B14F-4D97-AF65-F5344CB8AC3E}">
        <p14:creationId xmlns:p14="http://schemas.microsoft.com/office/powerpoint/2010/main" val="347929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5057-DE19-A70B-DB7C-CDD8B8A6751E}"/>
              </a:ext>
            </a:extLst>
          </p:cNvPr>
          <p:cNvSpPr>
            <a:spLocks noGrp="1"/>
          </p:cNvSpPr>
          <p:nvPr>
            <p:ph type="title"/>
          </p:nvPr>
        </p:nvSpPr>
        <p:spPr>
          <a:xfrm>
            <a:off x="302786" y="1153571"/>
            <a:ext cx="3200400" cy="4461163"/>
          </a:xfrm>
        </p:spPr>
        <p:txBody>
          <a:bodyPr>
            <a:normAutofit/>
          </a:bodyPr>
          <a:lstStyle/>
          <a:p>
            <a:r>
              <a:rPr lang="en-US" dirty="0">
                <a:solidFill>
                  <a:srgbClr val="FFFFFF"/>
                </a:solidFill>
              </a:rPr>
              <a:t>History of the AR.-3, Schools and Religious Institutions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D2EF65-5AFB-74C8-64B8-93A522494427}"/>
              </a:ext>
            </a:extLst>
          </p:cNvPr>
          <p:cNvSpPr>
            <a:spLocks noGrp="1"/>
          </p:cNvSpPr>
          <p:nvPr>
            <p:ph idx="1"/>
          </p:nvPr>
        </p:nvSpPr>
        <p:spPr>
          <a:xfrm>
            <a:off x="4447308" y="591344"/>
            <a:ext cx="6906491" cy="5585619"/>
          </a:xfrm>
        </p:spPr>
        <p:txBody>
          <a:bodyPr anchor="ctr">
            <a:normAutofit/>
          </a:bodyPr>
          <a:lstStyle/>
          <a:p>
            <a:r>
              <a:rPr lang="en-US" sz="2000" dirty="0"/>
              <a:t>Prior to 2017, Schools and religious institutions were permitted in the AR.-3 as a permitted use subject to site plan.  The specific requirements of those uses were found in § 98-29 of the Zoning Code.  </a:t>
            </a:r>
          </a:p>
          <a:p>
            <a:r>
              <a:rPr lang="en-US" sz="2000" dirty="0"/>
              <a:t>In September of 2015, the Town adopted the 2015 Comprehensive Plan Updates.  </a:t>
            </a:r>
          </a:p>
          <a:p>
            <a:pPr lvl="1"/>
            <a:r>
              <a:rPr lang="en-US" sz="2000" dirty="0"/>
              <a:t>That plan recognized three goals in relation to Camp Monroe – </a:t>
            </a:r>
          </a:p>
          <a:p>
            <a:pPr lvl="2"/>
            <a:r>
              <a:rPr lang="en-US" dirty="0"/>
              <a:t>Page 43 – Recognizes that the 2003 Comp Plan recommended acquiring for Town Park </a:t>
            </a:r>
          </a:p>
          <a:p>
            <a:pPr lvl="2"/>
            <a:r>
              <a:rPr lang="en-US" dirty="0"/>
              <a:t>Page 47 – Extend the Highlands Trail through the Camp Monroe properties through public/private partnership to provide a direct connection to the Appalachian Trail.</a:t>
            </a:r>
          </a:p>
          <a:p>
            <a:pPr lvl="2"/>
            <a:r>
              <a:rPr lang="en-US" dirty="0"/>
              <a:t>Page 95 – “Clustering, conservation easements, or incentive zoning are all tools that could be considered to preserve a portion of Camp Monroe as parkland.  </a:t>
            </a:r>
          </a:p>
          <a:p>
            <a:pPr lvl="2"/>
            <a:endParaRPr lang="en-US" sz="1500" dirty="0"/>
          </a:p>
          <a:p>
            <a:endParaRPr lang="en-US" sz="1500" dirty="0"/>
          </a:p>
        </p:txBody>
      </p:sp>
    </p:spTree>
    <p:extLst>
      <p:ext uri="{BB962C8B-B14F-4D97-AF65-F5344CB8AC3E}">
        <p14:creationId xmlns:p14="http://schemas.microsoft.com/office/powerpoint/2010/main" val="194528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C562-711F-3DA9-6D7F-F81E046F3B10}"/>
              </a:ext>
            </a:extLst>
          </p:cNvPr>
          <p:cNvSpPr>
            <a:spLocks noGrp="1"/>
          </p:cNvSpPr>
          <p:nvPr>
            <p:ph type="title"/>
          </p:nvPr>
        </p:nvSpPr>
        <p:spPr/>
        <p:txBody>
          <a:bodyPr/>
          <a:lstStyle/>
          <a:p>
            <a:r>
              <a:rPr lang="en-US" dirty="0"/>
              <a:t>Battery Storage</a:t>
            </a:r>
          </a:p>
        </p:txBody>
      </p:sp>
      <p:sp>
        <p:nvSpPr>
          <p:cNvPr id="3" name="Content Placeholder 2">
            <a:extLst>
              <a:ext uri="{FF2B5EF4-FFF2-40B4-BE49-F238E27FC236}">
                <a16:creationId xmlns:a16="http://schemas.microsoft.com/office/drawing/2014/main" id="{7C8C1D67-F451-0118-338A-50BCF5390E82}"/>
              </a:ext>
            </a:extLst>
          </p:cNvPr>
          <p:cNvSpPr>
            <a:spLocks noGrp="1"/>
          </p:cNvSpPr>
          <p:nvPr>
            <p:ph idx="1"/>
          </p:nvPr>
        </p:nvSpPr>
        <p:spPr/>
        <p:txBody>
          <a:bodyPr/>
          <a:lstStyle/>
          <a:p>
            <a:r>
              <a:rPr lang="en-US" dirty="0"/>
              <a:t>Requests for additional research</a:t>
            </a:r>
          </a:p>
        </p:txBody>
      </p:sp>
    </p:spTree>
    <p:extLst>
      <p:ext uri="{BB962C8B-B14F-4D97-AF65-F5344CB8AC3E}">
        <p14:creationId xmlns:p14="http://schemas.microsoft.com/office/powerpoint/2010/main" val="291827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3A87-16C5-C50A-8A23-3965AC4FA78A}"/>
              </a:ext>
            </a:extLst>
          </p:cNvPr>
          <p:cNvSpPr>
            <a:spLocks noGrp="1"/>
          </p:cNvSpPr>
          <p:nvPr>
            <p:ph type="title"/>
          </p:nvPr>
        </p:nvSpPr>
        <p:spPr/>
        <p:txBody>
          <a:bodyPr/>
          <a:lstStyle/>
          <a:p>
            <a:r>
              <a:rPr lang="en-US" dirty="0"/>
              <a:t>Change of Use</a:t>
            </a:r>
          </a:p>
        </p:txBody>
      </p:sp>
      <p:sp>
        <p:nvSpPr>
          <p:cNvPr id="3" name="Content Placeholder 2">
            <a:extLst>
              <a:ext uri="{FF2B5EF4-FFF2-40B4-BE49-F238E27FC236}">
                <a16:creationId xmlns:a16="http://schemas.microsoft.com/office/drawing/2014/main" id="{BED33371-9B0B-4D96-6523-EE75CF9A8576}"/>
              </a:ext>
            </a:extLst>
          </p:cNvPr>
          <p:cNvSpPr>
            <a:spLocks noGrp="1"/>
          </p:cNvSpPr>
          <p:nvPr>
            <p:ph idx="1"/>
          </p:nvPr>
        </p:nvSpPr>
        <p:spPr/>
        <p:txBody>
          <a:bodyPr/>
          <a:lstStyle/>
          <a:p>
            <a:r>
              <a:rPr lang="en-US" dirty="0"/>
              <a:t>Seasonal to year-round and site plan</a:t>
            </a:r>
          </a:p>
        </p:txBody>
      </p:sp>
    </p:spTree>
    <p:extLst>
      <p:ext uri="{BB962C8B-B14F-4D97-AF65-F5344CB8AC3E}">
        <p14:creationId xmlns:p14="http://schemas.microsoft.com/office/powerpoint/2010/main" val="974267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27-C5E8-37D8-8BF2-6CDC19C03DD8}"/>
              </a:ext>
            </a:extLst>
          </p:cNvPr>
          <p:cNvSpPr>
            <a:spLocks noGrp="1"/>
          </p:cNvSpPr>
          <p:nvPr>
            <p:ph type="title"/>
          </p:nvPr>
        </p:nvSpPr>
        <p:spPr/>
        <p:txBody>
          <a:bodyPr/>
          <a:lstStyle/>
          <a:p>
            <a:r>
              <a:rPr lang="en-US" dirty="0"/>
              <a:t>98-6</a:t>
            </a:r>
          </a:p>
        </p:txBody>
      </p:sp>
      <p:pic>
        <p:nvPicPr>
          <p:cNvPr id="5" name="Content Placeholder 4">
            <a:extLst>
              <a:ext uri="{FF2B5EF4-FFF2-40B4-BE49-F238E27FC236}">
                <a16:creationId xmlns:a16="http://schemas.microsoft.com/office/drawing/2014/main" id="{3E7DF88A-9E86-4595-F2D8-D53E1E1100CA}"/>
              </a:ext>
            </a:extLst>
          </p:cNvPr>
          <p:cNvPicPr>
            <a:picLocks noGrp="1" noChangeAspect="1"/>
          </p:cNvPicPr>
          <p:nvPr>
            <p:ph idx="1"/>
          </p:nvPr>
        </p:nvPicPr>
        <p:blipFill>
          <a:blip r:embed="rId3"/>
          <a:stretch>
            <a:fillRect/>
          </a:stretch>
        </p:blipFill>
        <p:spPr>
          <a:xfrm>
            <a:off x="838200" y="2057241"/>
            <a:ext cx="10515600" cy="3928905"/>
          </a:xfrm>
          <a:prstGeom prst="rect">
            <a:avLst/>
          </a:prstGeom>
        </p:spPr>
      </p:pic>
    </p:spTree>
    <p:extLst>
      <p:ext uri="{BB962C8B-B14F-4D97-AF65-F5344CB8AC3E}">
        <p14:creationId xmlns:p14="http://schemas.microsoft.com/office/powerpoint/2010/main" val="15779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42D5830-A6D1-CE90-EC2D-97F47FDF9C92}"/>
              </a:ext>
            </a:extLst>
          </p:cNvPr>
          <p:cNvPicPr>
            <a:picLocks noGrp="1" noChangeAspect="1"/>
          </p:cNvPicPr>
          <p:nvPr>
            <p:ph idx="1"/>
          </p:nvPr>
        </p:nvPicPr>
        <p:blipFill>
          <a:blip r:embed="rId3"/>
          <a:stretch>
            <a:fillRect/>
          </a:stretch>
        </p:blipFill>
        <p:spPr>
          <a:xfrm>
            <a:off x="905701" y="132191"/>
            <a:ext cx="10380598" cy="6593618"/>
          </a:xfrm>
          <a:prstGeom prst="rect">
            <a:avLst/>
          </a:prstGeom>
        </p:spPr>
      </p:pic>
    </p:spTree>
    <p:extLst>
      <p:ext uri="{BB962C8B-B14F-4D97-AF65-F5344CB8AC3E}">
        <p14:creationId xmlns:p14="http://schemas.microsoft.com/office/powerpoint/2010/main" val="76086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17FF94-0E77-7CF2-5D50-C8B562C40214}"/>
              </a:ext>
            </a:extLst>
          </p:cNvPr>
          <p:cNvSpPr/>
          <p:nvPr/>
        </p:nvSpPr>
        <p:spPr>
          <a:xfrm>
            <a:off x="685800" y="1234440"/>
            <a:ext cx="10735056" cy="523951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1FB501-0142-771C-245C-150B0C81F2CB}"/>
              </a:ext>
            </a:extLst>
          </p:cNvPr>
          <p:cNvSpPr>
            <a:spLocks noGrp="1"/>
          </p:cNvSpPr>
          <p:nvPr>
            <p:ph idx="1"/>
          </p:nvPr>
        </p:nvSpPr>
        <p:spPr>
          <a:xfrm>
            <a:off x="838200" y="225424"/>
            <a:ext cx="10515600" cy="6120511"/>
          </a:xfrm>
        </p:spPr>
        <p:txBody>
          <a:bodyPr>
            <a:normAutofit/>
          </a:bodyPr>
          <a:lstStyle/>
          <a:p>
            <a:r>
              <a:rPr lang="en-US" sz="3300" dirty="0"/>
              <a:t>In 2017, the Town Board adopted Local Law 1 of 2017 on September 27, 2017.  </a:t>
            </a:r>
          </a:p>
          <a:p>
            <a:pPr marL="0" indent="0">
              <a:buNone/>
            </a:pPr>
            <a:r>
              <a:rPr lang="en-US" sz="3200" dirty="0">
                <a:solidFill>
                  <a:schemeClr val="bg1"/>
                </a:solidFill>
              </a:rPr>
              <a:t> “</a:t>
            </a:r>
            <a:r>
              <a:rPr lang="en-US" dirty="0">
                <a:solidFill>
                  <a:schemeClr val="bg1"/>
                </a:solidFill>
              </a:rPr>
              <a:t>This local law is intended to protect the public health, safety and welfare of the community by implementing certain recommendations of the Town of Chester’s 2015 Comprehensive Plan. It is further intended to protect property values, protect the physical appearance of the community, preserve the scenic and natural beauty, and ensure that certain non-residential uses are situated within those areas of the Town with the infrastructure to support them. …….</a:t>
            </a:r>
          </a:p>
          <a:p>
            <a:pPr marL="0" indent="0">
              <a:buNone/>
            </a:pPr>
            <a:r>
              <a:rPr lang="en-US" dirty="0">
                <a:solidFill>
                  <a:schemeClr val="bg1"/>
                </a:solidFill>
              </a:rPr>
              <a:t>This local law strengthens the special permit requirements for religious institutions and schools to balance the potential impacts on neighbors and local roadways, while ensuring ample opportunities to situate these institutions within the Town.” 	</a:t>
            </a:r>
          </a:p>
        </p:txBody>
      </p:sp>
    </p:spTree>
    <p:extLst>
      <p:ext uri="{BB962C8B-B14F-4D97-AF65-F5344CB8AC3E}">
        <p14:creationId xmlns:p14="http://schemas.microsoft.com/office/powerpoint/2010/main" val="74980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C9506-B259-2E80-2411-C37024C9A7D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did Local Law 1 of 2017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1D4336-A41F-E22F-A05D-D979FF9081E1}"/>
              </a:ext>
            </a:extLst>
          </p:cNvPr>
          <p:cNvSpPr>
            <a:spLocks noGrp="1"/>
          </p:cNvSpPr>
          <p:nvPr>
            <p:ph idx="1"/>
          </p:nvPr>
        </p:nvSpPr>
        <p:spPr>
          <a:xfrm>
            <a:off x="4447308" y="591344"/>
            <a:ext cx="6906491" cy="5585619"/>
          </a:xfrm>
        </p:spPr>
        <p:txBody>
          <a:bodyPr anchor="ctr">
            <a:normAutofit/>
          </a:bodyPr>
          <a:lstStyle/>
          <a:p>
            <a:r>
              <a:rPr lang="en-US" sz="2400" dirty="0"/>
              <a:t>Despite the fact that the Comprehensive Plan did not discuss treatment of religious uses, the LL eliminated religious uses and schools outright in the entire AR.-3 zoning district (approx. 70% of the Town).</a:t>
            </a:r>
          </a:p>
          <a:p>
            <a:r>
              <a:rPr lang="en-US" sz="2400" dirty="0"/>
              <a:t>Rezone portions of Camp Monroe from SR-2 to AR.-3</a:t>
            </a:r>
          </a:p>
          <a:p>
            <a:r>
              <a:rPr lang="en-US" sz="2400" dirty="0"/>
              <a:t>Prohibited existing religious institutions including the </a:t>
            </a:r>
            <a:r>
              <a:rPr lang="en-US" sz="2400" dirty="0" err="1"/>
              <a:t>Bruderhoff</a:t>
            </a:r>
            <a:r>
              <a:rPr lang="en-US" sz="2400" dirty="0"/>
              <a:t> Community rendering them non-conforming.</a:t>
            </a:r>
          </a:p>
          <a:p>
            <a:r>
              <a:rPr lang="en-US" sz="2400" dirty="0"/>
              <a:t>It also eliminated day care centers, nursery schools and annual membership clubs providing outdoor recreational activities.  </a:t>
            </a:r>
          </a:p>
          <a:p>
            <a:r>
              <a:rPr lang="en-US" sz="2400" dirty="0"/>
              <a:t>It </a:t>
            </a:r>
            <a:r>
              <a:rPr lang="en-US" sz="2400" u="sng" dirty="0"/>
              <a:t>retained</a:t>
            </a:r>
            <a:r>
              <a:rPr lang="en-US" sz="2400" dirty="0"/>
              <a:t> excavation and removal of soil – i.e. mining - as a permitted use.</a:t>
            </a:r>
          </a:p>
          <a:p>
            <a:endParaRPr lang="en-US" sz="2400" dirty="0"/>
          </a:p>
        </p:txBody>
      </p:sp>
    </p:spTree>
    <p:extLst>
      <p:ext uri="{BB962C8B-B14F-4D97-AF65-F5344CB8AC3E}">
        <p14:creationId xmlns:p14="http://schemas.microsoft.com/office/powerpoint/2010/main" val="37351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BEBEAA-D35E-B23A-F992-238F46E1C7A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D9DFA-DCEF-5352-E615-DF7839482FC2}"/>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What did Local Law </a:t>
            </a:r>
            <a:br>
              <a:rPr lang="en-US" dirty="0">
                <a:solidFill>
                  <a:srgbClr val="FFFFFF"/>
                </a:solidFill>
              </a:rPr>
            </a:br>
            <a:r>
              <a:rPr lang="en-US" dirty="0">
                <a:solidFill>
                  <a:srgbClr val="FFFFFF"/>
                </a:solidFill>
              </a:rPr>
              <a:t>1 of 2017 NOT do?</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0FA398-25A9-113F-3EF9-D6E22937A53F}"/>
              </a:ext>
            </a:extLst>
          </p:cNvPr>
          <p:cNvSpPr>
            <a:spLocks noGrp="1"/>
          </p:cNvSpPr>
          <p:nvPr>
            <p:ph idx="1"/>
          </p:nvPr>
        </p:nvSpPr>
        <p:spPr>
          <a:xfrm>
            <a:off x="5006311" y="1526033"/>
            <a:ext cx="6696500" cy="4619938"/>
          </a:xfrm>
        </p:spPr>
        <p:txBody>
          <a:bodyPr>
            <a:normAutofit fontScale="92500" lnSpcReduction="10000"/>
          </a:bodyPr>
          <a:lstStyle/>
          <a:p>
            <a:r>
              <a:rPr lang="en-US" sz="2600" dirty="0"/>
              <a:t>Implement any goal of the 2015 Comprehensive Plan as they related to Camp Monroe (Clustering, incentive zoning, </a:t>
            </a:r>
            <a:r>
              <a:rPr lang="en-US" sz="2600" dirty="0" err="1"/>
              <a:t>etc</a:t>
            </a:r>
            <a:r>
              <a:rPr lang="en-US" sz="2600" dirty="0"/>
              <a:t>).  The 2015 Comprehensive Plan did not contain </a:t>
            </a:r>
            <a:r>
              <a:rPr lang="en-US" sz="2600" u="sng" dirty="0"/>
              <a:t>any </a:t>
            </a:r>
            <a:r>
              <a:rPr lang="en-US" sz="2600" dirty="0"/>
              <a:t>recommendations regarding religious use.</a:t>
            </a:r>
            <a:endParaRPr lang="en-US" sz="2600" u="sng" dirty="0"/>
          </a:p>
          <a:p>
            <a:r>
              <a:rPr lang="en-US" sz="2600" dirty="0"/>
              <a:t>Undergo SEQR review as required.  (And neither did the 2015 Comprehensive Plan Updates).  </a:t>
            </a:r>
          </a:p>
          <a:p>
            <a:pPr lvl="1"/>
            <a:r>
              <a:rPr lang="en-US" sz="2600" dirty="0"/>
              <a:t>There is no record of a vote by the Town Board with regard to SEQR for either document.  </a:t>
            </a:r>
          </a:p>
          <a:p>
            <a:r>
              <a:rPr lang="en-US" sz="2600" dirty="0"/>
              <a:t>Establish a special permit process or standards for religious uses (or any other uses) despite the stated intent of strengthening special permit requirements.  </a:t>
            </a:r>
          </a:p>
          <a:p>
            <a:endParaRPr lang="en-US" sz="1100" dirty="0"/>
          </a:p>
        </p:txBody>
      </p:sp>
    </p:spTree>
    <p:extLst>
      <p:ext uri="{BB962C8B-B14F-4D97-AF65-F5344CB8AC3E}">
        <p14:creationId xmlns:p14="http://schemas.microsoft.com/office/powerpoint/2010/main" val="61164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85E9AE-B371-8E50-D208-B0D1997ADCDE}"/>
              </a:ext>
            </a:extLst>
          </p:cNvPr>
          <p:cNvGraphicFramePr>
            <a:graphicFrameLocks noGrp="1"/>
          </p:cNvGraphicFramePr>
          <p:nvPr>
            <p:ph idx="1"/>
            <p:extLst>
              <p:ext uri="{D42A27DB-BD31-4B8C-83A1-F6EECF244321}">
                <p14:modId xmlns:p14="http://schemas.microsoft.com/office/powerpoint/2010/main" val="1926193796"/>
              </p:ext>
            </p:extLst>
          </p:nvPr>
        </p:nvGraphicFramePr>
        <p:xfrm>
          <a:off x="326003" y="230588"/>
          <a:ext cx="11537343" cy="5946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05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0B0AD-B5D6-18CE-8428-16B9BD965DFA}"/>
              </a:ext>
            </a:extLst>
          </p:cNvPr>
          <p:cNvSpPr>
            <a:spLocks noGrp="1"/>
          </p:cNvSpPr>
          <p:nvPr>
            <p:ph type="title"/>
          </p:nvPr>
        </p:nvSpPr>
        <p:spPr>
          <a:xfrm>
            <a:off x="686834" y="1057276"/>
            <a:ext cx="3332716" cy="4557460"/>
          </a:xfrm>
        </p:spPr>
        <p:txBody>
          <a:bodyPr>
            <a:normAutofit/>
          </a:bodyPr>
          <a:lstStyle/>
          <a:p>
            <a:r>
              <a:rPr lang="en-US" dirty="0">
                <a:solidFill>
                  <a:srgbClr val="FFFFFF"/>
                </a:solidFill>
              </a:rPr>
              <a:t>Religious Use Case Law – It’s not just RLUIPA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390F9C-73BD-4754-33A6-4391AB7BF326}"/>
              </a:ext>
            </a:extLst>
          </p:cNvPr>
          <p:cNvSpPr>
            <a:spLocks noGrp="1"/>
          </p:cNvSpPr>
          <p:nvPr>
            <p:ph idx="1"/>
          </p:nvPr>
        </p:nvSpPr>
        <p:spPr>
          <a:xfrm>
            <a:off x="4447308" y="591344"/>
            <a:ext cx="6906491" cy="5585619"/>
          </a:xfrm>
        </p:spPr>
        <p:txBody>
          <a:bodyPr anchor="ctr">
            <a:normAutofit lnSpcReduction="10000"/>
          </a:bodyPr>
          <a:lstStyle/>
          <a:p>
            <a:r>
              <a:rPr lang="en-US" sz="2000" dirty="0"/>
              <a:t>The law is well-settled that religious and educational institutions "enjoy special treatment with respect to residential zoning ordinances because these institutions presumptively serve the public's welfare and morals" </a:t>
            </a:r>
            <a:r>
              <a:rPr lang="en-US" sz="2000" i="1" dirty="0"/>
              <a:t>- </a:t>
            </a:r>
            <a:r>
              <a:rPr lang="en-US" sz="2000" u="sng" dirty="0"/>
              <a:t>Matter of Lawrence School Corp. v Lewis, 174 AD2d 42, 46 (2d Dept 1992).</a:t>
            </a:r>
          </a:p>
          <a:p>
            <a:r>
              <a:rPr lang="en-US" sz="2000" dirty="0"/>
              <a:t>In </a:t>
            </a:r>
            <a:r>
              <a:rPr lang="en-US" sz="2000" i="1" dirty="0"/>
              <a:t>Cornell University v. </a:t>
            </a:r>
            <a:r>
              <a:rPr lang="en-US" sz="2000" i="1" dirty="0" err="1"/>
              <a:t>Bagnardi</a:t>
            </a:r>
            <a:r>
              <a:rPr lang="en-US" sz="2000" dirty="0"/>
              <a:t>, 68 NY2d 583 (1986), the NY Court of Appeals wrote "the total exclusion of educational and religious institutions from a residential district serves no end that is reasonably related to the morals, health, welfare and safety of the community …. Since a municipality's power to regulate land use is derived solely from its right to use its police powers to promote these goals, </a:t>
            </a:r>
            <a:r>
              <a:rPr lang="en-US" sz="2000" b="1" dirty="0"/>
              <a:t>such total exclusion is beyond the scope of the localities' zoning authority</a:t>
            </a:r>
            <a:r>
              <a:rPr lang="en-US" sz="2000" dirty="0"/>
              <a:t>" </a:t>
            </a:r>
            <a:r>
              <a:rPr lang="en-US" sz="2000" i="1" dirty="0"/>
              <a:t>See also Matter of Westchester Reform Temple v Brown, 22 NY2d 488 (1968); Diocese of Rochester v. Planning Board of Brighton, 1 NY2d 508 (1956); Community Synagogue v. Bates 1 NY2d 445 (1956)  </a:t>
            </a:r>
          </a:p>
          <a:p>
            <a:r>
              <a:rPr lang="en-US" sz="2000" dirty="0"/>
              <a:t>These cases all pre-date the enactment of RLUIPA in 2000</a:t>
            </a:r>
          </a:p>
        </p:txBody>
      </p:sp>
    </p:spTree>
    <p:extLst>
      <p:ext uri="{BB962C8B-B14F-4D97-AF65-F5344CB8AC3E}">
        <p14:creationId xmlns:p14="http://schemas.microsoft.com/office/powerpoint/2010/main" val="2831877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2906</TotalTime>
  <Words>2858</Words>
  <Application>Microsoft Office PowerPoint</Application>
  <PresentationFormat>Widescreen</PresentationFormat>
  <Paragraphs>162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Aptos Display</vt:lpstr>
      <vt:lpstr>Arial</vt:lpstr>
      <vt:lpstr>Calibri</vt:lpstr>
      <vt:lpstr>Lato</vt:lpstr>
      <vt:lpstr>Office Theme</vt:lpstr>
      <vt:lpstr>Town of Chester Comprehensive Plan  and Zoning Worksession</vt:lpstr>
      <vt:lpstr>Goals in Preparing the Zoning Amendments</vt:lpstr>
      <vt:lpstr>History of the AR.-3, Schools and Religious Institutions</vt:lpstr>
      <vt:lpstr>PowerPoint Presentation</vt:lpstr>
      <vt:lpstr>PowerPoint Presentation</vt:lpstr>
      <vt:lpstr>What did Local Law 1 of 2017 do?</vt:lpstr>
      <vt:lpstr>What did Local Law  1 of 2017 NOT do?</vt:lpstr>
      <vt:lpstr>PowerPoint Presentation</vt:lpstr>
      <vt:lpstr>Religious Use Case Law – It’s not just RLUIPA</vt:lpstr>
      <vt:lpstr>PowerPoint Presentation</vt:lpstr>
      <vt:lpstr>RLUIPA</vt:lpstr>
      <vt:lpstr>So does that mean religious and educational uses have  carte blanche????</vt:lpstr>
      <vt:lpstr>No.</vt:lpstr>
      <vt:lpstr>So what does all this mean for the  Town of Chester?</vt:lpstr>
      <vt:lpstr>PowerPoint Presentation</vt:lpstr>
      <vt:lpstr>What is a Special  Use  Permit?</vt:lpstr>
      <vt:lpstr>PowerPoint Presentation</vt:lpstr>
      <vt:lpstr>The  Proposed Zoning Amendments</vt:lpstr>
      <vt:lpstr>The Proposed Zoning Amendments, cont.  </vt:lpstr>
      <vt:lpstr>Other Tools in the Comprehensive Plan and Zoning Amendments</vt:lpstr>
      <vt:lpstr>Treatment of Camp Monroe</vt:lpstr>
      <vt:lpstr>PowerPoint Presentation</vt:lpstr>
      <vt:lpstr>PowerPoint Presentation</vt:lpstr>
      <vt:lpstr>Input from the Board</vt:lpstr>
      <vt:lpstr>Public Notice</vt:lpstr>
      <vt:lpstr>Buffering and Landscaping</vt:lpstr>
      <vt:lpstr>Agri-tourism</vt:lpstr>
      <vt:lpstr>Accessory Uses</vt:lpstr>
      <vt:lpstr>Clustering</vt:lpstr>
      <vt:lpstr>Battery Storage</vt:lpstr>
      <vt:lpstr>Change of Use</vt:lpstr>
      <vt:lpstr>98-6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Chester Comprehensive Plan  and Zoning Worksession</dc:title>
  <dc:creator>ecassidy</dc:creator>
  <cp:lastModifiedBy>Linda Zappala</cp:lastModifiedBy>
  <cp:revision>37</cp:revision>
  <dcterms:created xsi:type="dcterms:W3CDTF">2025-11-13T17:49:06Z</dcterms:created>
  <dcterms:modified xsi:type="dcterms:W3CDTF">2025-11-20T22:34:41Z</dcterms:modified>
</cp:coreProperties>
</file>